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2" r:id="rId5"/>
    <p:sldId id="263" r:id="rId6"/>
    <p:sldId id="264" r:id="rId7"/>
    <p:sldId id="265" r:id="rId8"/>
    <p:sldId id="266" r:id="rId9"/>
    <p:sldId id="268" r:id="rId10"/>
    <p:sldId id="267" r:id="rId11"/>
    <p:sldId id="269" r:id="rId12"/>
    <p:sldId id="271" r:id="rId13"/>
    <p:sldId id="27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F9FB"/>
    <a:srgbClr val="325158"/>
    <a:srgbClr val="2F484B"/>
    <a:srgbClr val="B0EF71"/>
    <a:srgbClr val="283640"/>
    <a:srgbClr val="234145"/>
    <a:srgbClr val="00FF00"/>
    <a:srgbClr val="0000FF"/>
    <a:srgbClr val="406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92" d="100"/>
          <a:sy n="92" d="100"/>
        </p:scale>
        <p:origin x="8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Rectangle 15"/>
          <p:cNvSpPr/>
          <p:nvPr userDrawn="1"/>
        </p:nvSpPr>
        <p:spPr>
          <a:xfrm>
            <a:off x="0" y="-26504"/>
            <a:ext cx="12205835" cy="6858000"/>
          </a:xfrm>
          <a:prstGeom prst="rect">
            <a:avLst/>
          </a:prstGeom>
          <a:solidFill>
            <a:srgbClr val="3251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52"/>
          <p:cNvSpPr>
            <a:spLocks noGrp="1"/>
          </p:cNvSpPr>
          <p:nvPr>
            <p:ph type="pic" sz="quarter" idx="13"/>
          </p:nvPr>
        </p:nvSpPr>
        <p:spPr>
          <a:xfrm>
            <a:off x="7128196" y="0"/>
            <a:ext cx="5077639" cy="6858000"/>
          </a:xfrm>
          <a:custGeom>
            <a:avLst/>
            <a:gdLst>
              <a:gd name="connsiteX0" fmla="*/ 2135992 w 5077639"/>
              <a:gd name="connsiteY0" fmla="*/ 6177234 h 6858000"/>
              <a:gd name="connsiteX1" fmla="*/ 5077639 w 5077639"/>
              <a:gd name="connsiteY1" fmla="*/ 6177234 h 6858000"/>
              <a:gd name="connsiteX2" fmla="*/ 5077639 w 5077639"/>
              <a:gd name="connsiteY2" fmla="*/ 6858000 h 6858000"/>
              <a:gd name="connsiteX3" fmla="*/ 1739474 w 5077639"/>
              <a:gd name="connsiteY3" fmla="*/ 6858000 h 6858000"/>
              <a:gd name="connsiteX4" fmla="*/ 1714721 w 5077639"/>
              <a:gd name="connsiteY4" fmla="*/ 6812397 h 6858000"/>
              <a:gd name="connsiteX5" fmla="*/ 1678792 w 5077639"/>
              <a:gd name="connsiteY5" fmla="*/ 6634434 h 6858000"/>
              <a:gd name="connsiteX6" fmla="*/ 2135992 w 5077639"/>
              <a:gd name="connsiteY6" fmla="*/ 6177234 h 6858000"/>
              <a:gd name="connsiteX7" fmla="*/ 1683771 w 5077639"/>
              <a:gd name="connsiteY7" fmla="*/ 4958647 h 6858000"/>
              <a:gd name="connsiteX8" fmla="*/ 5077639 w 5077639"/>
              <a:gd name="connsiteY8" fmla="*/ 4958647 h 6858000"/>
              <a:gd name="connsiteX9" fmla="*/ 5077639 w 5077639"/>
              <a:gd name="connsiteY9" fmla="*/ 5873047 h 6858000"/>
              <a:gd name="connsiteX10" fmla="*/ 1683771 w 5077639"/>
              <a:gd name="connsiteY10" fmla="*/ 5873047 h 6858000"/>
              <a:gd name="connsiteX11" fmla="*/ 1226571 w 5077639"/>
              <a:gd name="connsiteY11" fmla="*/ 5415847 h 6858000"/>
              <a:gd name="connsiteX12" fmla="*/ 1683771 w 5077639"/>
              <a:gd name="connsiteY12" fmla="*/ 4958647 h 6858000"/>
              <a:gd name="connsiteX13" fmla="*/ 1385005 w 5077639"/>
              <a:gd name="connsiteY13" fmla="*/ 3740060 h 6858000"/>
              <a:gd name="connsiteX14" fmla="*/ 5077639 w 5077639"/>
              <a:gd name="connsiteY14" fmla="*/ 3740060 h 6858000"/>
              <a:gd name="connsiteX15" fmla="*/ 5077639 w 5077639"/>
              <a:gd name="connsiteY15" fmla="*/ 4654460 h 6858000"/>
              <a:gd name="connsiteX16" fmla="*/ 1385005 w 5077639"/>
              <a:gd name="connsiteY16" fmla="*/ 4654460 h 6858000"/>
              <a:gd name="connsiteX17" fmla="*/ 927804 w 5077639"/>
              <a:gd name="connsiteY17" fmla="*/ 4197260 h 6858000"/>
              <a:gd name="connsiteX18" fmla="*/ 1385005 w 5077639"/>
              <a:gd name="connsiteY18" fmla="*/ 3740060 h 6858000"/>
              <a:gd name="connsiteX19" fmla="*/ 1091930 w 5077639"/>
              <a:gd name="connsiteY19" fmla="*/ 2521473 h 6858000"/>
              <a:gd name="connsiteX20" fmla="*/ 5077639 w 5077639"/>
              <a:gd name="connsiteY20" fmla="*/ 2521473 h 6858000"/>
              <a:gd name="connsiteX21" fmla="*/ 5077639 w 5077639"/>
              <a:gd name="connsiteY21" fmla="*/ 3435873 h 6858000"/>
              <a:gd name="connsiteX22" fmla="*/ 1091930 w 5077639"/>
              <a:gd name="connsiteY22" fmla="*/ 3435873 h 6858000"/>
              <a:gd name="connsiteX23" fmla="*/ 634731 w 5077639"/>
              <a:gd name="connsiteY23" fmla="*/ 2978673 h 6858000"/>
              <a:gd name="connsiteX24" fmla="*/ 1091930 w 5077639"/>
              <a:gd name="connsiteY24" fmla="*/ 2521473 h 6858000"/>
              <a:gd name="connsiteX25" fmla="*/ 778014 w 5077639"/>
              <a:gd name="connsiteY25" fmla="*/ 1302886 h 6858000"/>
              <a:gd name="connsiteX26" fmla="*/ 5077639 w 5077639"/>
              <a:gd name="connsiteY26" fmla="*/ 1302886 h 6858000"/>
              <a:gd name="connsiteX27" fmla="*/ 5077639 w 5077639"/>
              <a:gd name="connsiteY27" fmla="*/ 2217286 h 6858000"/>
              <a:gd name="connsiteX28" fmla="*/ 778014 w 5077639"/>
              <a:gd name="connsiteY28" fmla="*/ 2217286 h 6858000"/>
              <a:gd name="connsiteX29" fmla="*/ 320814 w 5077639"/>
              <a:gd name="connsiteY29" fmla="*/ 1760086 h 6858000"/>
              <a:gd name="connsiteX30" fmla="*/ 778014 w 5077639"/>
              <a:gd name="connsiteY30" fmla="*/ 1302886 h 6858000"/>
              <a:gd name="connsiteX31" fmla="*/ 499043 w 5077639"/>
              <a:gd name="connsiteY31" fmla="*/ 0 h 6858000"/>
              <a:gd name="connsiteX32" fmla="*/ 5077639 w 5077639"/>
              <a:gd name="connsiteY32" fmla="*/ 0 h 6858000"/>
              <a:gd name="connsiteX33" fmla="*/ 5077639 w 5077639"/>
              <a:gd name="connsiteY33" fmla="*/ 998086 h 6858000"/>
              <a:gd name="connsiteX34" fmla="*/ 499043 w 5077639"/>
              <a:gd name="connsiteY34" fmla="*/ 998086 h 6858000"/>
              <a:gd name="connsiteX35" fmla="*/ 0 w 5077639"/>
              <a:gd name="connsiteY35" fmla="*/ 499043 h 6858000"/>
              <a:gd name="connsiteX36" fmla="*/ 499043 w 5077639"/>
              <a:gd name="connsiteY3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77639" h="6858000">
                <a:moveTo>
                  <a:pt x="2135992" y="6177234"/>
                </a:moveTo>
                <a:lnTo>
                  <a:pt x="5077639" y="6177234"/>
                </a:lnTo>
                <a:lnTo>
                  <a:pt x="5077639" y="6858000"/>
                </a:lnTo>
                <a:lnTo>
                  <a:pt x="1739474" y="6858000"/>
                </a:lnTo>
                <a:lnTo>
                  <a:pt x="1714721" y="6812397"/>
                </a:lnTo>
                <a:cubicBezTo>
                  <a:pt x="1691586" y="6757699"/>
                  <a:pt x="1678792" y="6697560"/>
                  <a:pt x="1678792" y="6634434"/>
                </a:cubicBezTo>
                <a:cubicBezTo>
                  <a:pt x="1678792" y="6381929"/>
                  <a:pt x="1883487" y="6177234"/>
                  <a:pt x="2135992" y="6177234"/>
                </a:cubicBezTo>
                <a:close/>
                <a:moveTo>
                  <a:pt x="1683771" y="4958647"/>
                </a:moveTo>
                <a:lnTo>
                  <a:pt x="5077639" y="4958647"/>
                </a:lnTo>
                <a:lnTo>
                  <a:pt x="5077639" y="5873047"/>
                </a:lnTo>
                <a:lnTo>
                  <a:pt x="1683771" y="5873047"/>
                </a:lnTo>
                <a:cubicBezTo>
                  <a:pt x="1431266" y="5873047"/>
                  <a:pt x="1226571" y="5668352"/>
                  <a:pt x="1226571" y="5415847"/>
                </a:cubicBezTo>
                <a:cubicBezTo>
                  <a:pt x="1226571" y="5163342"/>
                  <a:pt x="1431266" y="4958647"/>
                  <a:pt x="1683771" y="4958647"/>
                </a:cubicBezTo>
                <a:close/>
                <a:moveTo>
                  <a:pt x="1385005" y="3740060"/>
                </a:moveTo>
                <a:lnTo>
                  <a:pt x="5077639" y="3740060"/>
                </a:lnTo>
                <a:lnTo>
                  <a:pt x="5077639" y="4654460"/>
                </a:lnTo>
                <a:lnTo>
                  <a:pt x="1385005" y="4654460"/>
                </a:lnTo>
                <a:cubicBezTo>
                  <a:pt x="1132499" y="4654460"/>
                  <a:pt x="927804" y="4449765"/>
                  <a:pt x="927804" y="4197260"/>
                </a:cubicBezTo>
                <a:cubicBezTo>
                  <a:pt x="927804" y="3944755"/>
                  <a:pt x="1132499" y="3740060"/>
                  <a:pt x="1385005" y="3740060"/>
                </a:cubicBezTo>
                <a:close/>
                <a:moveTo>
                  <a:pt x="1091930" y="2521473"/>
                </a:moveTo>
                <a:lnTo>
                  <a:pt x="5077639" y="2521473"/>
                </a:lnTo>
                <a:lnTo>
                  <a:pt x="5077639" y="3435873"/>
                </a:lnTo>
                <a:lnTo>
                  <a:pt x="1091930" y="3435873"/>
                </a:lnTo>
                <a:cubicBezTo>
                  <a:pt x="839426" y="3435873"/>
                  <a:pt x="634731" y="3231178"/>
                  <a:pt x="634731" y="2978673"/>
                </a:cubicBezTo>
                <a:cubicBezTo>
                  <a:pt x="634731" y="2726168"/>
                  <a:pt x="839426" y="2521473"/>
                  <a:pt x="1091930" y="2521473"/>
                </a:cubicBezTo>
                <a:close/>
                <a:moveTo>
                  <a:pt x="778014" y="1302886"/>
                </a:moveTo>
                <a:lnTo>
                  <a:pt x="5077639" y="1302886"/>
                </a:lnTo>
                <a:lnTo>
                  <a:pt x="5077639" y="2217286"/>
                </a:lnTo>
                <a:lnTo>
                  <a:pt x="778014" y="2217286"/>
                </a:lnTo>
                <a:cubicBezTo>
                  <a:pt x="525509" y="2217286"/>
                  <a:pt x="320814" y="2012591"/>
                  <a:pt x="320814" y="1760086"/>
                </a:cubicBezTo>
                <a:cubicBezTo>
                  <a:pt x="320814" y="1507581"/>
                  <a:pt x="525509" y="1302886"/>
                  <a:pt x="778014" y="1302886"/>
                </a:cubicBezTo>
                <a:close/>
                <a:moveTo>
                  <a:pt x="499043" y="0"/>
                </a:moveTo>
                <a:lnTo>
                  <a:pt x="5077639" y="0"/>
                </a:lnTo>
                <a:lnTo>
                  <a:pt x="5077639" y="998086"/>
                </a:lnTo>
                <a:lnTo>
                  <a:pt x="499043" y="998086"/>
                </a:lnTo>
                <a:cubicBezTo>
                  <a:pt x="223429" y="998086"/>
                  <a:pt x="0" y="774657"/>
                  <a:pt x="0" y="499043"/>
                </a:cubicBezTo>
                <a:cubicBezTo>
                  <a:pt x="0" y="223429"/>
                  <a:pt x="223429" y="0"/>
                  <a:pt x="499043" y="0"/>
                </a:cubicBezTo>
                <a:close/>
              </a:path>
            </a:pathLst>
          </a:custGeom>
        </p:spPr>
        <p:txBody>
          <a:bodyPr wrap="square">
            <a:noAutofit/>
          </a:bodyPr>
          <a:lstStyle/>
          <a:p>
            <a:endParaRPr lang="en-US"/>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252"/>
            <a:ext cx="2386114" cy="685800"/>
          </a:xfrm>
          <a:prstGeom prst="rect">
            <a:avLst/>
          </a:prstGeom>
        </p:spPr>
      </p:pic>
    </p:spTree>
    <p:extLst>
      <p:ext uri="{BB962C8B-B14F-4D97-AF65-F5344CB8AC3E}">
        <p14:creationId xmlns:p14="http://schemas.microsoft.com/office/powerpoint/2010/main" val="4766641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1374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39979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948263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956578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96595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2313385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199" y="1144587"/>
            <a:ext cx="6463749" cy="105071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2570921"/>
            <a:ext cx="6185452" cy="36060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07189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593432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199" y="1144587"/>
            <a:ext cx="6463749" cy="105071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00E8F1C-7639-457F-96AE-4352B27D4E57}" type="datetimeFigureOut">
              <a:rPr lang="en-US" smtClean="0"/>
              <a:t>10/25/2018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0E560AB-86EB-4D9D-9429-284DD2FF5F7F}" type="slidenum">
              <a:rPr lang="en-US" smtClean="0"/>
              <a:t>‹#›</a:t>
            </a:fld>
            <a:endParaRPr lang="en-US"/>
          </a:p>
        </p:txBody>
      </p:sp>
    </p:spTree>
    <p:extLst>
      <p:ext uri="{BB962C8B-B14F-4D97-AF65-F5344CB8AC3E}">
        <p14:creationId xmlns:p14="http://schemas.microsoft.com/office/powerpoint/2010/main" val="893145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46922"/>
            <a:ext cx="10515600" cy="643766"/>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51204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199" y="1144587"/>
            <a:ext cx="6463749" cy="105071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E00E8F1C-7639-457F-96AE-4352B27D4E57}" type="datetimeFigureOut">
              <a:rPr lang="en-US" smtClean="0"/>
              <a:t>10/25/2018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0E560AB-86EB-4D9D-9429-284DD2FF5F7F}" type="slidenum">
              <a:rPr lang="en-US" smtClean="0"/>
              <a:t>‹#›</a:t>
            </a:fld>
            <a:endParaRPr lang="en-US"/>
          </a:p>
        </p:txBody>
      </p:sp>
    </p:spTree>
    <p:extLst>
      <p:ext uri="{BB962C8B-B14F-4D97-AF65-F5344CB8AC3E}">
        <p14:creationId xmlns:p14="http://schemas.microsoft.com/office/powerpoint/2010/main" val="8117258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00E8F1C-7639-457F-96AE-4352B27D4E57}" type="datetimeFigureOut">
              <a:rPr lang="en-US" smtClean="0"/>
              <a:t>10/25/2018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0E560AB-86EB-4D9D-9429-284DD2FF5F7F}" type="slidenum">
              <a:rPr lang="en-US" smtClean="0"/>
              <a:t>‹#›</a:t>
            </a:fld>
            <a:endParaRPr lang="en-US"/>
          </a:p>
        </p:txBody>
      </p:sp>
    </p:spTree>
    <p:extLst>
      <p:ext uri="{BB962C8B-B14F-4D97-AF65-F5344CB8AC3E}">
        <p14:creationId xmlns:p14="http://schemas.microsoft.com/office/powerpoint/2010/main" val="23991564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06044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26504"/>
            <a:ext cx="12191999" cy="6858000"/>
          </a:xfrm>
          <a:prstGeom prst="rect">
            <a:avLst/>
          </a:prstGeom>
          <a:solidFill>
            <a:srgbClr val="3251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2386114" cy="685800"/>
          </a:xfrm>
          <a:prstGeom prst="rect">
            <a:avLst/>
          </a:prstGeom>
        </p:spPr>
      </p:pic>
    </p:spTree>
    <p:extLst>
      <p:ext uri="{BB962C8B-B14F-4D97-AF65-F5344CB8AC3E}">
        <p14:creationId xmlns:p14="http://schemas.microsoft.com/office/powerpoint/2010/main" val="938873961"/>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CDF9F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CDF9F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CDF9F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CDF9F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CDF9F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6859" r="26859"/>
          <a:stretch>
            <a:fillRect/>
          </a:stretch>
        </p:blipFill>
        <p:spPr/>
      </p:pic>
      <p:sp>
        <p:nvSpPr>
          <p:cNvPr id="6" name="TextBox 5"/>
          <p:cNvSpPr txBox="1"/>
          <p:nvPr/>
        </p:nvSpPr>
        <p:spPr>
          <a:xfrm>
            <a:off x="0" y="1378634"/>
            <a:ext cx="7128196" cy="1446550"/>
          </a:xfrm>
          <a:prstGeom prst="rect">
            <a:avLst/>
          </a:prstGeom>
          <a:noFill/>
        </p:spPr>
        <p:txBody>
          <a:bodyPr wrap="square" rtlCol="0">
            <a:spAutoFit/>
          </a:bodyPr>
          <a:lstStyle/>
          <a:p>
            <a:pPr algn="ctr"/>
            <a:r>
              <a:rPr lang="en-US" sz="8800" dirty="0" smtClean="0">
                <a:solidFill>
                  <a:schemeClr val="bg1">
                    <a:lumMod val="95000"/>
                  </a:schemeClr>
                </a:solidFill>
                <a:latin typeface="Chiller" panose="04020404031007020602" pitchFamily="82" charset="0"/>
              </a:rPr>
              <a:t>GIT</a:t>
            </a:r>
            <a:endParaRPr lang="en-US" sz="8800" dirty="0">
              <a:solidFill>
                <a:schemeClr val="bg1">
                  <a:lumMod val="95000"/>
                </a:schemeClr>
              </a:solidFill>
            </a:endParaRPr>
          </a:p>
        </p:txBody>
      </p:sp>
    </p:spTree>
    <p:extLst>
      <p:ext uri="{BB962C8B-B14F-4D97-AF65-F5344CB8AC3E}">
        <p14:creationId xmlns:p14="http://schemas.microsoft.com/office/powerpoint/2010/main" val="601599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8726" t="22811" r="31191" b="1591"/>
          <a:stretch/>
        </p:blipFill>
        <p:spPr/>
      </p:pic>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28" y="1160089"/>
            <a:ext cx="7440653" cy="54289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716287"/>
            <a:ext cx="4506234" cy="553998"/>
          </a:xfrm>
          <a:prstGeom prst="rect">
            <a:avLst/>
          </a:prstGeom>
        </p:spPr>
        <p:txBody>
          <a:bodyPr wrap="none">
            <a:spAutoFit/>
          </a:bodyPr>
          <a:lstStyle/>
          <a:p>
            <a:r>
              <a:rPr lang="en-US" sz="3000" b="1" dirty="0" smtClean="0">
                <a:solidFill>
                  <a:schemeClr val="bg1"/>
                </a:solidFill>
              </a:rPr>
              <a:t>GIT Branching and Merging</a:t>
            </a:r>
            <a:endParaRPr lang="en-US" sz="3000" b="1" dirty="0">
              <a:solidFill>
                <a:schemeClr val="bg1"/>
              </a:solidFill>
            </a:endParaRPr>
          </a:p>
        </p:txBody>
      </p:sp>
    </p:spTree>
    <p:extLst>
      <p:ext uri="{BB962C8B-B14F-4D97-AF65-F5344CB8AC3E}">
        <p14:creationId xmlns:p14="http://schemas.microsoft.com/office/powerpoint/2010/main" val="37291726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8999" t="351" r="31633" b="-351"/>
          <a:stretch/>
        </p:blipFill>
        <p:spPr>
          <a:xfrm>
            <a:off x="7176322" y="0"/>
            <a:ext cx="5077639" cy="6858000"/>
          </a:xfrm>
        </p:spPr>
      </p:pic>
      <p:sp>
        <p:nvSpPr>
          <p:cNvPr id="3" name="Rectangle 2"/>
          <p:cNvSpPr/>
          <p:nvPr/>
        </p:nvSpPr>
        <p:spPr>
          <a:xfrm>
            <a:off x="358587" y="1270285"/>
            <a:ext cx="7144871" cy="2585323"/>
          </a:xfrm>
          <a:prstGeom prst="rect">
            <a:avLst/>
          </a:prstGeom>
        </p:spPr>
        <p:txBody>
          <a:bodyPr wrap="square">
            <a:spAutoFit/>
          </a:bodyPr>
          <a:lstStyle/>
          <a:p>
            <a:pPr algn="just"/>
            <a:r>
              <a:rPr lang="en-US" dirty="0">
                <a:solidFill>
                  <a:schemeClr val="bg1"/>
                </a:solidFill>
              </a:rPr>
              <a:t>The Git rebase command is a branch merge command, but the difference is that it modifies the order of commits</a:t>
            </a:r>
            <a:r>
              <a:rPr lang="en-US" dirty="0" smtClean="0">
                <a:solidFill>
                  <a:schemeClr val="bg1"/>
                </a:solidFill>
              </a:rPr>
              <a:t>.</a:t>
            </a:r>
          </a:p>
          <a:p>
            <a:pPr algn="just"/>
            <a:endParaRPr lang="en-US" dirty="0">
              <a:solidFill>
                <a:schemeClr val="bg1"/>
              </a:solidFill>
            </a:endParaRPr>
          </a:p>
          <a:p>
            <a:pPr algn="just"/>
            <a:r>
              <a:rPr lang="en-US" dirty="0">
                <a:solidFill>
                  <a:schemeClr val="bg1"/>
                </a:solidFill>
              </a:rPr>
              <a:t>The Git merge command tries to put the commits from other branches on top of the HEAD of the current local branch. </a:t>
            </a:r>
            <a:endParaRPr lang="en-US" dirty="0" smtClean="0">
              <a:solidFill>
                <a:schemeClr val="bg1"/>
              </a:solidFill>
            </a:endParaRPr>
          </a:p>
          <a:p>
            <a:pPr algn="just"/>
            <a:endParaRPr lang="en-US" dirty="0">
              <a:solidFill>
                <a:schemeClr val="bg1"/>
              </a:solidFill>
            </a:endParaRPr>
          </a:p>
          <a:p>
            <a:pPr algn="just"/>
            <a:r>
              <a:rPr lang="en-US" dirty="0" smtClean="0">
                <a:solidFill>
                  <a:schemeClr val="bg1"/>
                </a:solidFill>
              </a:rPr>
              <a:t>For </a:t>
            </a:r>
            <a:r>
              <a:rPr lang="en-US" dirty="0">
                <a:solidFill>
                  <a:schemeClr val="bg1"/>
                </a:solidFill>
              </a:rPr>
              <a:t>example, your local branch has commits A−&gt;B−&gt;C−&gt;D and the merge branch has commits A−&gt;B−&gt;X−&gt;Y, then git merge will convert the current local branch to something like A−&gt;B−&gt;C−&gt;D−&gt;X−&gt;Y</a:t>
            </a:r>
          </a:p>
        </p:txBody>
      </p:sp>
      <p:sp>
        <p:nvSpPr>
          <p:cNvPr id="4" name="Rectangle 3"/>
          <p:cNvSpPr/>
          <p:nvPr/>
        </p:nvSpPr>
        <p:spPr>
          <a:xfrm>
            <a:off x="0" y="716287"/>
            <a:ext cx="1879554" cy="553998"/>
          </a:xfrm>
          <a:prstGeom prst="rect">
            <a:avLst/>
          </a:prstGeom>
        </p:spPr>
        <p:txBody>
          <a:bodyPr wrap="none">
            <a:spAutoFit/>
          </a:bodyPr>
          <a:lstStyle/>
          <a:p>
            <a:r>
              <a:rPr lang="en-US" sz="3000" b="1" dirty="0" smtClean="0">
                <a:solidFill>
                  <a:schemeClr val="bg1"/>
                </a:solidFill>
              </a:rPr>
              <a:t>GIT rebase</a:t>
            </a:r>
            <a:endParaRPr lang="en-US" sz="3000" b="1" dirty="0">
              <a:solidFill>
                <a:schemeClr val="bg1"/>
              </a:solidFill>
            </a:endParaRPr>
          </a:p>
        </p:txBody>
      </p:sp>
      <p:pic>
        <p:nvPicPr>
          <p:cNvPr id="5" name="Picture 2" descr="Image result for git re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727" y="3442447"/>
            <a:ext cx="5855234" cy="341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28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5618" t="21271" r="32551"/>
          <a:stretch/>
        </p:blipFill>
        <p:spPr/>
      </p:pic>
      <p:sp>
        <p:nvSpPr>
          <p:cNvPr id="3" name="Rectangle 2"/>
          <p:cNvSpPr/>
          <p:nvPr/>
        </p:nvSpPr>
        <p:spPr>
          <a:xfrm>
            <a:off x="0" y="716287"/>
            <a:ext cx="1343381" cy="553998"/>
          </a:xfrm>
          <a:prstGeom prst="rect">
            <a:avLst/>
          </a:prstGeom>
        </p:spPr>
        <p:txBody>
          <a:bodyPr wrap="none">
            <a:spAutoFit/>
          </a:bodyPr>
          <a:lstStyle/>
          <a:p>
            <a:r>
              <a:rPr lang="en-US" sz="3000" b="1" dirty="0" smtClean="0">
                <a:solidFill>
                  <a:schemeClr val="bg1"/>
                </a:solidFill>
              </a:rPr>
              <a:t>GIT Tag</a:t>
            </a:r>
            <a:endParaRPr lang="en-US" sz="3000" b="1" dirty="0">
              <a:solidFill>
                <a:schemeClr val="bg1"/>
              </a:solidFill>
            </a:endParaRPr>
          </a:p>
        </p:txBody>
      </p:sp>
      <p:sp>
        <p:nvSpPr>
          <p:cNvPr id="4" name="Rectangle 3"/>
          <p:cNvSpPr/>
          <p:nvPr/>
        </p:nvSpPr>
        <p:spPr>
          <a:xfrm>
            <a:off x="224117" y="1270285"/>
            <a:ext cx="7252447" cy="646331"/>
          </a:xfrm>
          <a:prstGeom prst="rect">
            <a:avLst/>
          </a:prstGeom>
        </p:spPr>
        <p:txBody>
          <a:bodyPr wrap="square">
            <a:spAutoFit/>
          </a:bodyPr>
          <a:lstStyle/>
          <a:p>
            <a:r>
              <a:rPr lang="en-US" dirty="0">
                <a:solidFill>
                  <a:schemeClr val="bg1"/>
                </a:solidFill>
              </a:rPr>
              <a:t>Tag operation allows giving meaningful names to a specific version in the repository</a:t>
            </a:r>
          </a:p>
        </p:txBody>
      </p:sp>
      <p:pic>
        <p:nvPicPr>
          <p:cNvPr id="4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96" y="2470614"/>
            <a:ext cx="7047668" cy="399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54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319" r="25319"/>
          <a:stretch>
            <a:fillRect/>
          </a:stretch>
        </p:blipFill>
        <p:spPr/>
      </p:pic>
      <p:sp>
        <p:nvSpPr>
          <p:cNvPr id="3" name="Rectangle 2"/>
          <p:cNvSpPr/>
          <p:nvPr/>
        </p:nvSpPr>
        <p:spPr>
          <a:xfrm>
            <a:off x="0" y="716287"/>
            <a:ext cx="1688154" cy="553998"/>
          </a:xfrm>
          <a:prstGeom prst="rect">
            <a:avLst/>
          </a:prstGeom>
        </p:spPr>
        <p:txBody>
          <a:bodyPr wrap="none">
            <a:spAutoFit/>
          </a:bodyPr>
          <a:lstStyle/>
          <a:p>
            <a:r>
              <a:rPr lang="en-US" sz="3000" b="1" dirty="0" smtClean="0">
                <a:solidFill>
                  <a:schemeClr val="bg1"/>
                </a:solidFill>
              </a:rPr>
              <a:t>GIT Patch</a:t>
            </a:r>
            <a:endParaRPr lang="en-US" sz="3000" b="1" dirty="0">
              <a:solidFill>
                <a:schemeClr val="bg1"/>
              </a:solidFill>
            </a:endParaRPr>
          </a:p>
        </p:txBody>
      </p:sp>
      <p:pic>
        <p:nvPicPr>
          <p:cNvPr id="6146" name="Picture 2" descr="Image result for git pa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360" y="2440180"/>
            <a:ext cx="6773241" cy="4310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4458" y="1270285"/>
            <a:ext cx="7373531" cy="1200329"/>
          </a:xfrm>
          <a:prstGeom prst="rect">
            <a:avLst/>
          </a:prstGeom>
        </p:spPr>
        <p:txBody>
          <a:bodyPr wrap="square">
            <a:spAutoFit/>
          </a:bodyPr>
          <a:lstStyle/>
          <a:p>
            <a:r>
              <a:rPr lang="en-US" dirty="0">
                <a:solidFill>
                  <a:schemeClr val="bg1"/>
                </a:solidFill>
              </a:rPr>
              <a:t>Patch is a text file, whose contents are similar to Git diff, but along with code, it also has metadata about commits; e.g., commit ID, date, commit message, etc. We can create a patch from commits and other people can apply them to their repository.</a:t>
            </a:r>
          </a:p>
        </p:txBody>
      </p:sp>
    </p:spTree>
    <p:extLst>
      <p:ext uri="{BB962C8B-B14F-4D97-AF65-F5344CB8AC3E}">
        <p14:creationId xmlns:p14="http://schemas.microsoft.com/office/powerpoint/2010/main" val="1221129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44872" t="5908" r="24208" b="33965"/>
          <a:stretch/>
        </p:blipFill>
        <p:spPr/>
      </p:pic>
      <p:sp>
        <p:nvSpPr>
          <p:cNvPr id="4" name="Rectangle 3"/>
          <p:cNvSpPr/>
          <p:nvPr/>
        </p:nvSpPr>
        <p:spPr>
          <a:xfrm>
            <a:off x="0" y="716287"/>
            <a:ext cx="1670073" cy="553998"/>
          </a:xfrm>
          <a:prstGeom prst="rect">
            <a:avLst/>
          </a:prstGeom>
        </p:spPr>
        <p:txBody>
          <a:bodyPr wrap="none">
            <a:spAutoFit/>
          </a:bodyPr>
          <a:lstStyle/>
          <a:p>
            <a:r>
              <a:rPr lang="en-US" sz="3000" b="1" dirty="0" smtClean="0">
                <a:solidFill>
                  <a:schemeClr val="bg1"/>
                </a:solidFill>
              </a:rPr>
              <a:t>GIT </a:t>
            </a:r>
            <a:r>
              <a:rPr lang="en-US" sz="3000" b="1" dirty="0">
                <a:solidFill>
                  <a:schemeClr val="bg1"/>
                </a:solidFill>
              </a:rPr>
              <a:t>S</a:t>
            </a:r>
            <a:r>
              <a:rPr lang="en-US" sz="3000" b="1" dirty="0" smtClean="0">
                <a:solidFill>
                  <a:schemeClr val="bg1"/>
                </a:solidFill>
              </a:rPr>
              <a:t>tash</a:t>
            </a:r>
            <a:endParaRPr lang="en-US" sz="3000" b="1" dirty="0">
              <a:solidFill>
                <a:schemeClr val="bg1"/>
              </a:solidFill>
            </a:endParaRPr>
          </a:p>
        </p:txBody>
      </p:sp>
      <p:sp>
        <p:nvSpPr>
          <p:cNvPr id="3" name="Rectangle 2"/>
          <p:cNvSpPr/>
          <p:nvPr/>
        </p:nvSpPr>
        <p:spPr>
          <a:xfrm>
            <a:off x="304799" y="1270285"/>
            <a:ext cx="7144871" cy="3139321"/>
          </a:xfrm>
          <a:prstGeom prst="rect">
            <a:avLst/>
          </a:prstGeom>
        </p:spPr>
        <p:txBody>
          <a:bodyPr wrap="square">
            <a:spAutoFit/>
          </a:bodyPr>
          <a:lstStyle/>
          <a:p>
            <a:pPr algn="just"/>
            <a:r>
              <a:rPr lang="en-US" dirty="0">
                <a:solidFill>
                  <a:schemeClr val="bg1"/>
                </a:solidFill>
              </a:rPr>
              <a:t>Suppose you are implementing a new feature for your product. Your code is in progress and suddenly a customer escalation comes. Because of this, you have to keep aside your new feature work for a few hours. </a:t>
            </a:r>
            <a:endParaRPr lang="en-US" dirty="0" smtClean="0">
              <a:solidFill>
                <a:schemeClr val="bg1"/>
              </a:solidFill>
            </a:endParaRPr>
          </a:p>
          <a:p>
            <a:pPr algn="just"/>
            <a:endParaRPr lang="en-US" dirty="0">
              <a:solidFill>
                <a:schemeClr val="bg1"/>
              </a:solidFill>
            </a:endParaRPr>
          </a:p>
          <a:p>
            <a:pPr algn="just"/>
            <a:r>
              <a:rPr lang="en-US" dirty="0" smtClean="0">
                <a:solidFill>
                  <a:schemeClr val="bg1"/>
                </a:solidFill>
              </a:rPr>
              <a:t>You </a:t>
            </a:r>
            <a:r>
              <a:rPr lang="en-US" dirty="0">
                <a:solidFill>
                  <a:schemeClr val="bg1"/>
                </a:solidFill>
              </a:rPr>
              <a:t>cannot commit your partial code and also cannot throw away your changes. So you need some temporary space, where you can store your partial changes and later on commit it</a:t>
            </a:r>
            <a:r>
              <a:rPr lang="en-US" dirty="0" smtClean="0">
                <a:solidFill>
                  <a:schemeClr val="bg1"/>
                </a:solidFill>
              </a:rPr>
              <a:t>.</a:t>
            </a:r>
          </a:p>
          <a:p>
            <a:pPr algn="just"/>
            <a:endParaRPr lang="en-US" dirty="0">
              <a:solidFill>
                <a:schemeClr val="bg1"/>
              </a:solidFill>
            </a:endParaRPr>
          </a:p>
          <a:p>
            <a:pPr algn="just"/>
            <a:r>
              <a:rPr lang="en-US" dirty="0">
                <a:solidFill>
                  <a:schemeClr val="bg1"/>
                </a:solidFill>
              </a:rPr>
              <a:t>In Git, the stash operation takes your modified tracked files, stages changes, and saves them on a stack of unfinished changes that you can reapply at any time</a:t>
            </a:r>
          </a:p>
        </p:txBody>
      </p:sp>
      <p:sp>
        <p:nvSpPr>
          <p:cNvPr id="5" name="Rectangle 4"/>
          <p:cNvSpPr/>
          <p:nvPr/>
        </p:nvSpPr>
        <p:spPr>
          <a:xfrm>
            <a:off x="1116106" y="5822576"/>
            <a:ext cx="2164976" cy="57822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Directory</a:t>
            </a:r>
            <a:endParaRPr lang="en-US" dirty="0"/>
          </a:p>
        </p:txBody>
      </p:sp>
      <p:sp>
        <p:nvSpPr>
          <p:cNvPr id="7" name="Rectangle 6"/>
          <p:cNvSpPr/>
          <p:nvPr/>
        </p:nvSpPr>
        <p:spPr>
          <a:xfrm>
            <a:off x="4963220" y="5822576"/>
            <a:ext cx="2164976" cy="57822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stash</a:t>
            </a:r>
            <a:endParaRPr lang="en-US" dirty="0"/>
          </a:p>
        </p:txBody>
      </p:sp>
      <p:sp>
        <p:nvSpPr>
          <p:cNvPr id="8" name="Rectangle 7"/>
          <p:cNvSpPr/>
          <p:nvPr/>
        </p:nvSpPr>
        <p:spPr>
          <a:xfrm>
            <a:off x="3730971" y="4409606"/>
            <a:ext cx="2164976" cy="578224"/>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Git Repository</a:t>
            </a:r>
            <a:endParaRPr lang="en-US" dirty="0"/>
          </a:p>
        </p:txBody>
      </p:sp>
      <p:cxnSp>
        <p:nvCxnSpPr>
          <p:cNvPr id="9" name="Straight Arrow Connector 8"/>
          <p:cNvCxnSpPr>
            <a:stCxn id="5" idx="3"/>
            <a:endCxn id="7" idx="1"/>
          </p:cNvCxnSpPr>
          <p:nvPr/>
        </p:nvCxnSpPr>
        <p:spPr>
          <a:xfrm>
            <a:off x="3281082" y="6111688"/>
            <a:ext cx="1682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 idx="2"/>
            <a:endCxn id="5" idx="2"/>
          </p:cNvCxnSpPr>
          <p:nvPr/>
        </p:nvCxnSpPr>
        <p:spPr>
          <a:xfrm rot="5400000">
            <a:off x="4122151" y="4477243"/>
            <a:ext cx="12700" cy="3847114"/>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2"/>
            <a:endCxn id="5" idx="0"/>
          </p:cNvCxnSpPr>
          <p:nvPr/>
        </p:nvCxnSpPr>
        <p:spPr>
          <a:xfrm rot="5400000">
            <a:off x="3088654" y="4097771"/>
            <a:ext cx="834746" cy="26148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5" idx="1"/>
          </p:cNvCxnSpPr>
          <p:nvPr/>
        </p:nvCxnSpPr>
        <p:spPr>
          <a:xfrm rot="10800000" flipH="1">
            <a:off x="1116105" y="4692368"/>
            <a:ext cx="2614865" cy="1419321"/>
          </a:xfrm>
          <a:prstGeom prst="curvedConnector3">
            <a:avLst>
              <a:gd name="adj1" fmla="val -874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473063" y="5782467"/>
            <a:ext cx="1298176" cy="369332"/>
          </a:xfrm>
          <a:prstGeom prst="rect">
            <a:avLst/>
          </a:prstGeom>
          <a:noFill/>
        </p:spPr>
        <p:txBody>
          <a:bodyPr wrap="none" rtlCol="0">
            <a:spAutoFit/>
          </a:bodyPr>
          <a:lstStyle/>
          <a:p>
            <a:r>
              <a:rPr lang="en-US" dirty="0" smtClean="0">
                <a:solidFill>
                  <a:schemeClr val="bg1"/>
                </a:solidFill>
              </a:rPr>
              <a:t>1 – git stash</a:t>
            </a:r>
            <a:endParaRPr lang="en-US" dirty="0">
              <a:solidFill>
                <a:schemeClr val="bg1"/>
              </a:solidFill>
            </a:endParaRPr>
          </a:p>
        </p:txBody>
      </p:sp>
      <p:sp>
        <p:nvSpPr>
          <p:cNvPr id="17" name="TextBox 16"/>
          <p:cNvSpPr txBox="1"/>
          <p:nvPr/>
        </p:nvSpPr>
        <p:spPr>
          <a:xfrm>
            <a:off x="1749626" y="4873128"/>
            <a:ext cx="1821488" cy="923330"/>
          </a:xfrm>
          <a:prstGeom prst="rect">
            <a:avLst/>
          </a:prstGeom>
          <a:noFill/>
        </p:spPr>
        <p:txBody>
          <a:bodyPr wrap="square" rtlCol="0">
            <a:spAutoFit/>
          </a:bodyPr>
          <a:lstStyle/>
          <a:p>
            <a:r>
              <a:rPr lang="en-US" dirty="0" smtClean="0">
                <a:solidFill>
                  <a:schemeClr val="bg1"/>
                </a:solidFill>
              </a:rPr>
              <a:t>2-- Pull / fetch fix the issue and push</a:t>
            </a:r>
            <a:endParaRPr lang="en-US" dirty="0">
              <a:solidFill>
                <a:schemeClr val="bg1"/>
              </a:solidFill>
            </a:endParaRPr>
          </a:p>
        </p:txBody>
      </p:sp>
      <p:sp>
        <p:nvSpPr>
          <p:cNvPr id="19" name="TextBox 18"/>
          <p:cNvSpPr txBox="1"/>
          <p:nvPr/>
        </p:nvSpPr>
        <p:spPr>
          <a:xfrm>
            <a:off x="3339351" y="6311941"/>
            <a:ext cx="1716560" cy="369332"/>
          </a:xfrm>
          <a:prstGeom prst="rect">
            <a:avLst/>
          </a:prstGeom>
          <a:noFill/>
        </p:spPr>
        <p:txBody>
          <a:bodyPr wrap="none" rtlCol="0">
            <a:spAutoFit/>
          </a:bodyPr>
          <a:lstStyle/>
          <a:p>
            <a:r>
              <a:rPr lang="en-US" dirty="0">
                <a:solidFill>
                  <a:schemeClr val="bg1"/>
                </a:solidFill>
              </a:rPr>
              <a:t>3</a:t>
            </a:r>
            <a:r>
              <a:rPr lang="en-US" dirty="0" smtClean="0">
                <a:solidFill>
                  <a:schemeClr val="bg1"/>
                </a:solidFill>
              </a:rPr>
              <a:t> – git stash pop</a:t>
            </a:r>
            <a:endParaRPr lang="en-US" dirty="0">
              <a:solidFill>
                <a:schemeClr val="bg1"/>
              </a:solidFill>
            </a:endParaRPr>
          </a:p>
        </p:txBody>
      </p:sp>
    </p:spTree>
    <p:extLst>
      <p:ext uri="{BB962C8B-B14F-4D97-AF65-F5344CB8AC3E}">
        <p14:creationId xmlns:p14="http://schemas.microsoft.com/office/powerpoint/2010/main" val="3661427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8424" r="20458" b="7143"/>
          <a:stretch/>
        </p:blipFill>
        <p:spPr/>
      </p:pic>
      <p:sp>
        <p:nvSpPr>
          <p:cNvPr id="2" name="Rectangle 1"/>
          <p:cNvSpPr/>
          <p:nvPr/>
        </p:nvSpPr>
        <p:spPr>
          <a:xfrm>
            <a:off x="0" y="823864"/>
            <a:ext cx="4727641" cy="553998"/>
          </a:xfrm>
          <a:prstGeom prst="rect">
            <a:avLst/>
          </a:prstGeom>
        </p:spPr>
        <p:txBody>
          <a:bodyPr wrap="none">
            <a:spAutoFit/>
          </a:bodyPr>
          <a:lstStyle/>
          <a:p>
            <a:r>
              <a:rPr lang="en-US" sz="3000" b="1" dirty="0">
                <a:solidFill>
                  <a:schemeClr val="bg1"/>
                </a:solidFill>
              </a:rPr>
              <a:t>Source Code Manager (SCM)</a:t>
            </a:r>
            <a:endParaRPr lang="en-US" sz="3000" b="1" i="0" dirty="0">
              <a:solidFill>
                <a:schemeClr val="bg1"/>
              </a:solidFill>
              <a:effectLst/>
            </a:endParaRPr>
          </a:p>
        </p:txBody>
      </p:sp>
      <p:sp>
        <p:nvSpPr>
          <p:cNvPr id="3" name="Rectangle 2"/>
          <p:cNvSpPr/>
          <p:nvPr/>
        </p:nvSpPr>
        <p:spPr>
          <a:xfrm>
            <a:off x="266831" y="1482770"/>
            <a:ext cx="7908981" cy="5078313"/>
          </a:xfrm>
          <a:prstGeom prst="rect">
            <a:avLst/>
          </a:prstGeom>
        </p:spPr>
        <p:txBody>
          <a:bodyPr wrap="square">
            <a:spAutoFit/>
          </a:bodyPr>
          <a:lstStyle/>
          <a:p>
            <a:r>
              <a:rPr lang="en-US" dirty="0">
                <a:solidFill>
                  <a:schemeClr val="bg1"/>
                </a:solidFill>
              </a:rPr>
              <a:t>A </a:t>
            </a:r>
            <a:r>
              <a:rPr lang="en-US" b="1" dirty="0">
                <a:solidFill>
                  <a:schemeClr val="bg1"/>
                </a:solidFill>
              </a:rPr>
              <a:t>source code manager</a:t>
            </a:r>
            <a:r>
              <a:rPr lang="en-US" dirty="0">
                <a:solidFill>
                  <a:schemeClr val="bg1"/>
                </a:solidFill>
              </a:rPr>
              <a:t> (SCM) is a software tool </a:t>
            </a:r>
            <a:r>
              <a:rPr lang="en-US" dirty="0" smtClean="0">
                <a:solidFill>
                  <a:schemeClr val="bg1"/>
                </a:solidFill>
              </a:rPr>
              <a:t>used </a:t>
            </a:r>
            <a:r>
              <a:rPr lang="en-US" dirty="0">
                <a:solidFill>
                  <a:schemeClr val="bg1"/>
                </a:solidFill>
              </a:rPr>
              <a:t>to track revisions in software</a:t>
            </a:r>
            <a:r>
              <a:rPr lang="en-US" dirty="0" smtClean="0">
                <a:solidFill>
                  <a:schemeClr val="bg1"/>
                </a:solidFill>
              </a:rPr>
              <a:t>.</a:t>
            </a:r>
          </a:p>
          <a:p>
            <a:endParaRPr lang="en-US" dirty="0">
              <a:solidFill>
                <a:schemeClr val="bg1"/>
              </a:solidFill>
            </a:endParaRPr>
          </a:p>
          <a:p>
            <a:r>
              <a:rPr lang="en-US" dirty="0">
                <a:solidFill>
                  <a:schemeClr val="bg1"/>
                </a:solidFill>
              </a:rPr>
              <a:t>As teams design, develop and deploy software, it is common for multiple versions of the same software to be deployed in different sites and for the software's developers to be working simultaneously on </a:t>
            </a:r>
            <a:r>
              <a:rPr lang="en-US" dirty="0" smtClean="0">
                <a:solidFill>
                  <a:schemeClr val="bg1"/>
                </a:solidFill>
              </a:rPr>
              <a:t>updates</a:t>
            </a:r>
          </a:p>
          <a:p>
            <a:endParaRPr lang="en-US" dirty="0">
              <a:solidFill>
                <a:schemeClr val="bg1"/>
              </a:solidFill>
            </a:endParaRPr>
          </a:p>
          <a:p>
            <a:r>
              <a:rPr lang="en-US" dirty="0">
                <a:solidFill>
                  <a:schemeClr val="bg1"/>
                </a:solidFill>
              </a:rPr>
              <a:t>Source Control Management (SCM) is more than just a tool for developers to use for collaboration in </a:t>
            </a:r>
            <a:r>
              <a:rPr lang="en-US" dirty="0" smtClean="0">
                <a:solidFill>
                  <a:schemeClr val="bg1"/>
                </a:solidFill>
              </a:rPr>
              <a:t>development.</a:t>
            </a:r>
          </a:p>
          <a:p>
            <a:pPr marL="685800" indent="-228600">
              <a:buFont typeface="Arial" panose="020B0604020202020204" pitchFamily="34" charset="0"/>
              <a:buChar char="•"/>
            </a:pPr>
            <a:r>
              <a:rPr lang="en-US" dirty="0" smtClean="0">
                <a:solidFill>
                  <a:schemeClr val="bg1"/>
                </a:solidFill>
              </a:rPr>
              <a:t>Git</a:t>
            </a:r>
          </a:p>
          <a:p>
            <a:pPr marL="685800" indent="-228600">
              <a:buFont typeface="Arial" panose="020B0604020202020204" pitchFamily="34" charset="0"/>
              <a:buChar char="•"/>
            </a:pPr>
            <a:r>
              <a:rPr lang="en-US" dirty="0" smtClean="0">
                <a:solidFill>
                  <a:schemeClr val="bg1"/>
                </a:solidFill>
              </a:rPr>
              <a:t>Mercurial </a:t>
            </a:r>
          </a:p>
          <a:p>
            <a:pPr marL="685800" indent="-228600">
              <a:buFont typeface="Arial" panose="020B0604020202020204" pitchFamily="34" charset="0"/>
              <a:buChar char="•"/>
            </a:pPr>
            <a:r>
              <a:rPr lang="en-US" dirty="0" smtClean="0">
                <a:solidFill>
                  <a:schemeClr val="bg1"/>
                </a:solidFill>
              </a:rPr>
              <a:t>SVN</a:t>
            </a:r>
            <a:r>
              <a:rPr lang="en-US" dirty="0">
                <a:solidFill>
                  <a:schemeClr val="bg1"/>
                </a:solidFill>
              </a:rPr>
              <a:t> </a:t>
            </a:r>
            <a:endParaRPr lang="en-US" dirty="0" smtClean="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Approved source code management systems should include the following features:</a:t>
            </a:r>
          </a:p>
          <a:p>
            <a:pPr marL="685800" indent="-228600">
              <a:buFont typeface="Arial" panose="020B0604020202020204" pitchFamily="34" charset="0"/>
              <a:buChar char="•"/>
            </a:pPr>
            <a:r>
              <a:rPr lang="en-US" dirty="0">
                <a:solidFill>
                  <a:schemeClr val="bg1"/>
                </a:solidFill>
              </a:rPr>
              <a:t>Authenticated access for commits</a:t>
            </a:r>
          </a:p>
          <a:p>
            <a:pPr marL="685800" indent="-228600">
              <a:buFont typeface="Arial" panose="020B0604020202020204" pitchFamily="34" charset="0"/>
              <a:buChar char="•"/>
            </a:pPr>
            <a:r>
              <a:rPr lang="en-US" dirty="0">
                <a:solidFill>
                  <a:schemeClr val="bg1"/>
                </a:solidFill>
              </a:rPr>
              <a:t>Revision history on files</a:t>
            </a:r>
          </a:p>
          <a:p>
            <a:pPr marL="685800" indent="-228600">
              <a:buFont typeface="Arial" panose="020B0604020202020204" pitchFamily="34" charset="0"/>
              <a:buChar char="•"/>
            </a:pPr>
            <a:r>
              <a:rPr lang="en-US" dirty="0">
                <a:solidFill>
                  <a:schemeClr val="bg1"/>
                </a:solidFill>
              </a:rPr>
              <a:t>Atomic commits of multiple files</a:t>
            </a:r>
          </a:p>
          <a:p>
            <a:pPr marL="685800" indent="-228600">
              <a:buFont typeface="Arial" panose="020B0604020202020204" pitchFamily="34" charset="0"/>
              <a:buChar char="•"/>
            </a:pPr>
            <a:r>
              <a:rPr lang="en-US" dirty="0" smtClean="0">
                <a:solidFill>
                  <a:schemeClr val="bg1"/>
                </a:solidFill>
              </a:rPr>
              <a:t>Versioning/Tagging</a:t>
            </a:r>
            <a:endParaRPr lang="en-US" dirty="0">
              <a:solidFill>
                <a:schemeClr val="bg1"/>
              </a:solidFill>
            </a:endParaRPr>
          </a:p>
        </p:txBody>
      </p:sp>
    </p:spTree>
    <p:extLst>
      <p:ext uri="{BB962C8B-B14F-4D97-AF65-F5344CB8AC3E}">
        <p14:creationId xmlns:p14="http://schemas.microsoft.com/office/powerpoint/2010/main" val="27033355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46785" t="11628" r="5200" b="1163"/>
          <a:stretch/>
        </p:blipFill>
        <p:spPr/>
      </p:pic>
      <p:sp>
        <p:nvSpPr>
          <p:cNvPr id="2" name="Rectangle 1"/>
          <p:cNvSpPr/>
          <p:nvPr/>
        </p:nvSpPr>
        <p:spPr>
          <a:xfrm>
            <a:off x="0" y="689393"/>
            <a:ext cx="5692071" cy="553998"/>
          </a:xfrm>
          <a:prstGeom prst="rect">
            <a:avLst/>
          </a:prstGeom>
        </p:spPr>
        <p:txBody>
          <a:bodyPr wrap="none">
            <a:spAutoFit/>
          </a:bodyPr>
          <a:lstStyle/>
          <a:p>
            <a:r>
              <a:rPr lang="en-US" sz="3000" b="1" dirty="0">
                <a:solidFill>
                  <a:schemeClr val="bg1"/>
                </a:solidFill>
              </a:rPr>
              <a:t>Why Is Version Control Important?</a:t>
            </a:r>
          </a:p>
        </p:txBody>
      </p:sp>
      <p:sp>
        <p:nvSpPr>
          <p:cNvPr id="3" name="Rectangle 2"/>
          <p:cNvSpPr/>
          <p:nvPr/>
        </p:nvSpPr>
        <p:spPr>
          <a:xfrm>
            <a:off x="482916" y="1428981"/>
            <a:ext cx="5353107" cy="4893647"/>
          </a:xfrm>
          <a:prstGeom prst="rect">
            <a:avLst/>
          </a:prstGeom>
        </p:spPr>
        <p:txBody>
          <a:bodyPr wrap="square">
            <a:spAutoFit/>
          </a:bodyPr>
          <a:lstStyle/>
          <a:p>
            <a:pPr marL="685800" indent="-228600">
              <a:buFont typeface="Arial" panose="020B0604020202020204" pitchFamily="34" charset="0"/>
              <a:buChar char="•"/>
            </a:pPr>
            <a:r>
              <a:rPr lang="en-US" sz="2400" dirty="0">
                <a:solidFill>
                  <a:schemeClr val="bg1"/>
                </a:solidFill>
              </a:rPr>
              <a:t>Single Source of Truth</a:t>
            </a:r>
          </a:p>
          <a:p>
            <a:pPr marL="685800" indent="-228600">
              <a:buFont typeface="Arial" panose="020B0604020202020204" pitchFamily="34" charset="0"/>
              <a:buChar char="•"/>
            </a:pPr>
            <a:r>
              <a:rPr lang="en-US" sz="2400" dirty="0">
                <a:solidFill>
                  <a:schemeClr val="bg1"/>
                </a:solidFill>
              </a:rPr>
              <a:t>Code Collaboratively</a:t>
            </a:r>
          </a:p>
          <a:p>
            <a:pPr marL="685800" indent="-228600">
              <a:buFont typeface="Arial" panose="020B0604020202020204" pitchFamily="34" charset="0"/>
              <a:buChar char="•"/>
            </a:pPr>
            <a:r>
              <a:rPr lang="en-US" sz="2400" dirty="0">
                <a:solidFill>
                  <a:schemeClr val="bg1"/>
                </a:solidFill>
              </a:rPr>
              <a:t>Storing Versions </a:t>
            </a:r>
            <a:endParaRPr lang="en-US" sz="2400" dirty="0" smtClean="0">
              <a:solidFill>
                <a:schemeClr val="bg1"/>
              </a:solidFill>
            </a:endParaRPr>
          </a:p>
          <a:p>
            <a:pPr marL="685800" indent="-228600">
              <a:buFont typeface="Arial" panose="020B0604020202020204" pitchFamily="34" charset="0"/>
              <a:buChar char="•"/>
            </a:pPr>
            <a:r>
              <a:rPr lang="en-US" sz="2400" dirty="0" smtClean="0">
                <a:solidFill>
                  <a:schemeClr val="bg1"/>
                </a:solidFill>
              </a:rPr>
              <a:t>Restoring </a:t>
            </a:r>
            <a:r>
              <a:rPr lang="en-US" sz="2400" dirty="0">
                <a:solidFill>
                  <a:schemeClr val="bg1"/>
                </a:solidFill>
              </a:rPr>
              <a:t>Previous Versions</a:t>
            </a:r>
          </a:p>
          <a:p>
            <a:pPr marL="685800" indent="-228600">
              <a:buFont typeface="Arial" panose="020B0604020202020204" pitchFamily="34" charset="0"/>
              <a:buChar char="•"/>
            </a:pPr>
            <a:r>
              <a:rPr lang="en-US" sz="2400" dirty="0">
                <a:solidFill>
                  <a:schemeClr val="bg1"/>
                </a:solidFill>
              </a:rPr>
              <a:t>Backup</a:t>
            </a:r>
          </a:p>
          <a:p>
            <a:pPr marL="685800" indent="-228600">
              <a:buFont typeface="Arial" panose="020B0604020202020204" pitchFamily="34" charset="0"/>
              <a:buChar char="•"/>
            </a:pPr>
            <a:r>
              <a:rPr lang="en-US" sz="2400" dirty="0" smtClean="0">
                <a:solidFill>
                  <a:schemeClr val="bg1"/>
                </a:solidFill>
              </a:rPr>
              <a:t>Develop Remotely</a:t>
            </a:r>
          </a:p>
          <a:p>
            <a:pPr marL="685800" indent="-228600">
              <a:buFont typeface="Arial" panose="020B0604020202020204" pitchFamily="34" charset="0"/>
              <a:buChar char="•"/>
            </a:pPr>
            <a:r>
              <a:rPr lang="en-US" sz="2400" dirty="0">
                <a:solidFill>
                  <a:schemeClr val="bg1"/>
                </a:solidFill>
              </a:rPr>
              <a:t>Manage Users</a:t>
            </a:r>
          </a:p>
          <a:p>
            <a:pPr marL="685800" indent="-228600">
              <a:buFont typeface="Arial" panose="020B0604020202020204" pitchFamily="34" charset="0"/>
              <a:buChar char="•"/>
            </a:pPr>
            <a:r>
              <a:rPr lang="en-US" sz="2400" dirty="0" smtClean="0">
                <a:solidFill>
                  <a:schemeClr val="bg1"/>
                </a:solidFill>
              </a:rPr>
              <a:t>File-Level Permissions</a:t>
            </a:r>
          </a:p>
          <a:p>
            <a:pPr marL="685800" indent="-228600">
              <a:buFont typeface="Arial" panose="020B0604020202020204" pitchFamily="34" charset="0"/>
              <a:buChar char="•"/>
            </a:pPr>
            <a:r>
              <a:rPr lang="en-US" sz="2400" dirty="0">
                <a:solidFill>
                  <a:schemeClr val="bg1"/>
                </a:solidFill>
              </a:rPr>
              <a:t>Traceability</a:t>
            </a:r>
          </a:p>
          <a:p>
            <a:pPr marL="685800" indent="-228600">
              <a:buFont typeface="Arial" panose="020B0604020202020204" pitchFamily="34" charset="0"/>
              <a:buChar char="•"/>
            </a:pPr>
            <a:r>
              <a:rPr lang="en-US" sz="2400" dirty="0" smtClean="0">
                <a:solidFill>
                  <a:schemeClr val="bg1"/>
                </a:solidFill>
              </a:rPr>
              <a:t>Reduced duplication</a:t>
            </a:r>
          </a:p>
          <a:p>
            <a:pPr marL="685800" indent="-228600">
              <a:buFont typeface="Arial" panose="020B0604020202020204" pitchFamily="34" charset="0"/>
              <a:buChar char="•"/>
            </a:pPr>
            <a:r>
              <a:rPr lang="en-US" sz="2400" dirty="0">
                <a:solidFill>
                  <a:schemeClr val="bg1"/>
                </a:solidFill>
              </a:rPr>
              <a:t>Do </a:t>
            </a:r>
            <a:r>
              <a:rPr lang="en-US" sz="2400" dirty="0" err="1">
                <a:solidFill>
                  <a:schemeClr val="bg1"/>
                </a:solidFill>
              </a:rPr>
              <a:t>DevOps</a:t>
            </a:r>
            <a:r>
              <a:rPr lang="en-US" sz="2400" dirty="0">
                <a:solidFill>
                  <a:schemeClr val="bg1"/>
                </a:solidFill>
              </a:rPr>
              <a:t> Right</a:t>
            </a:r>
          </a:p>
          <a:p>
            <a:pPr marL="685800" indent="-228600">
              <a:buFont typeface="Arial" panose="020B0604020202020204" pitchFamily="34" charset="0"/>
              <a:buChar char="•"/>
            </a:pPr>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4272440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34233" t="17328" r="28383" b="23173"/>
          <a:stretch/>
        </p:blipFill>
        <p:spPr/>
      </p:pic>
      <p:sp>
        <p:nvSpPr>
          <p:cNvPr id="3" name="Rectangle 2"/>
          <p:cNvSpPr/>
          <p:nvPr/>
        </p:nvSpPr>
        <p:spPr>
          <a:xfrm>
            <a:off x="0" y="689393"/>
            <a:ext cx="2208618" cy="553998"/>
          </a:xfrm>
          <a:prstGeom prst="rect">
            <a:avLst/>
          </a:prstGeom>
        </p:spPr>
        <p:txBody>
          <a:bodyPr wrap="none">
            <a:spAutoFit/>
          </a:bodyPr>
          <a:lstStyle/>
          <a:p>
            <a:r>
              <a:rPr lang="en-US" sz="3000" b="1" dirty="0" smtClean="0">
                <a:solidFill>
                  <a:schemeClr val="bg1"/>
                </a:solidFill>
              </a:rPr>
              <a:t>Types </a:t>
            </a:r>
            <a:r>
              <a:rPr lang="en-US" sz="3000" b="1" dirty="0">
                <a:solidFill>
                  <a:schemeClr val="bg1"/>
                </a:solidFill>
              </a:rPr>
              <a:t>of VCS</a:t>
            </a:r>
          </a:p>
        </p:txBody>
      </p:sp>
      <p:sp>
        <p:nvSpPr>
          <p:cNvPr id="4" name="Rectangle 3"/>
          <p:cNvSpPr/>
          <p:nvPr/>
        </p:nvSpPr>
        <p:spPr>
          <a:xfrm>
            <a:off x="105466" y="1243391"/>
            <a:ext cx="7882087" cy="4247317"/>
          </a:xfrm>
          <a:prstGeom prst="rect">
            <a:avLst/>
          </a:prstGeom>
        </p:spPr>
        <p:txBody>
          <a:bodyPr wrap="square">
            <a:spAutoFit/>
          </a:bodyPr>
          <a:lstStyle/>
          <a:p>
            <a:r>
              <a:rPr lang="en-US" dirty="0">
                <a:solidFill>
                  <a:schemeClr val="bg1"/>
                </a:solidFill>
              </a:rPr>
              <a:t>Following are the types of VCS:</a:t>
            </a:r>
          </a:p>
          <a:p>
            <a:pPr marL="285750" indent="-285750">
              <a:buFont typeface="Arial" panose="020B0604020202020204" pitchFamily="34" charset="0"/>
              <a:buChar char="•"/>
            </a:pPr>
            <a:r>
              <a:rPr lang="en-US" dirty="0" smtClean="0">
                <a:solidFill>
                  <a:schemeClr val="bg1"/>
                </a:solidFill>
              </a:rPr>
              <a:t>Centralized </a:t>
            </a:r>
            <a:r>
              <a:rPr lang="en-US" dirty="0">
                <a:solidFill>
                  <a:schemeClr val="bg1"/>
                </a:solidFill>
              </a:rPr>
              <a:t>version control system (CVCS).</a:t>
            </a:r>
          </a:p>
          <a:p>
            <a:pPr marL="285750" indent="-285750">
              <a:buFont typeface="Arial" panose="020B0604020202020204" pitchFamily="34" charset="0"/>
              <a:buChar char="•"/>
            </a:pPr>
            <a:r>
              <a:rPr lang="en-US" dirty="0">
                <a:solidFill>
                  <a:schemeClr val="bg1"/>
                </a:solidFill>
              </a:rPr>
              <a:t>Distributed/Decentralized version control system (DVCS</a:t>
            </a:r>
            <a:r>
              <a:rPr lang="en-US" dirty="0" smtClean="0">
                <a:solidFill>
                  <a:schemeClr val="bg1"/>
                </a:solidFill>
              </a:rPr>
              <a:t>).</a:t>
            </a:r>
          </a:p>
          <a:p>
            <a:pPr marL="285750" indent="-285750">
              <a:buFont typeface="Arial" panose="020B0604020202020204" pitchFamily="34" charset="0"/>
              <a:buChar char="•"/>
            </a:pPr>
            <a:endParaRPr lang="en-US" dirty="0">
              <a:solidFill>
                <a:schemeClr val="bg1"/>
              </a:solidFill>
            </a:endParaRPr>
          </a:p>
          <a:p>
            <a:r>
              <a:rPr lang="en-US" b="1" dirty="0">
                <a:solidFill>
                  <a:schemeClr val="bg1"/>
                </a:solidFill>
              </a:rPr>
              <a:t>Centralized version control system (CVCS) </a:t>
            </a:r>
            <a:r>
              <a:rPr lang="en-US" dirty="0">
                <a:solidFill>
                  <a:schemeClr val="bg1"/>
                </a:solidFill>
              </a:rPr>
              <a:t>uses a central server to store all files </a:t>
            </a:r>
            <a:r>
              <a:rPr lang="en-US" dirty="0" smtClean="0">
                <a:solidFill>
                  <a:schemeClr val="bg1"/>
                </a:solidFill>
              </a:rPr>
              <a:t>and </a:t>
            </a:r>
            <a:r>
              <a:rPr lang="en-US" dirty="0">
                <a:solidFill>
                  <a:schemeClr val="bg1"/>
                </a:solidFill>
              </a:rPr>
              <a:t>enables team collaboration. But the major drawback of CVCS is its single point </a:t>
            </a:r>
            <a:r>
              <a:rPr lang="en-US" dirty="0" smtClean="0">
                <a:solidFill>
                  <a:schemeClr val="bg1"/>
                </a:solidFill>
              </a:rPr>
              <a:t>of  </a:t>
            </a:r>
            <a:r>
              <a:rPr lang="en-US" dirty="0">
                <a:solidFill>
                  <a:schemeClr val="bg1"/>
                </a:solidFill>
              </a:rPr>
              <a:t>failure, i.e., failure of the central server. Unfortunately, if the central server goes </a:t>
            </a:r>
            <a:r>
              <a:rPr lang="en-US" dirty="0" smtClean="0">
                <a:solidFill>
                  <a:schemeClr val="bg1"/>
                </a:solidFill>
              </a:rPr>
              <a:t>     down </a:t>
            </a:r>
            <a:r>
              <a:rPr lang="en-US" dirty="0">
                <a:solidFill>
                  <a:schemeClr val="bg1"/>
                </a:solidFill>
              </a:rPr>
              <a:t>for an hour, then during that hour, no one can collaborate at </a:t>
            </a:r>
            <a:r>
              <a:rPr lang="en-US" dirty="0" smtClean="0">
                <a:solidFill>
                  <a:schemeClr val="bg1"/>
                </a:solidFill>
              </a:rPr>
              <a:t>all. Example SVN</a:t>
            </a:r>
          </a:p>
          <a:p>
            <a:endParaRPr lang="en-US" dirty="0">
              <a:solidFill>
                <a:schemeClr val="bg1"/>
              </a:solidFill>
            </a:endParaRPr>
          </a:p>
          <a:p>
            <a:r>
              <a:rPr lang="en-US" b="1" dirty="0" smtClean="0">
                <a:solidFill>
                  <a:schemeClr val="bg1"/>
                </a:solidFill>
              </a:rPr>
              <a:t>Distributed </a:t>
            </a:r>
            <a:r>
              <a:rPr lang="en-US" b="1" dirty="0">
                <a:solidFill>
                  <a:schemeClr val="bg1"/>
                </a:solidFill>
              </a:rPr>
              <a:t>version control </a:t>
            </a:r>
            <a:r>
              <a:rPr lang="en-US" b="1" dirty="0" smtClean="0">
                <a:solidFill>
                  <a:schemeClr val="bg1"/>
                </a:solidFill>
              </a:rPr>
              <a:t>system(DVCS) </a:t>
            </a:r>
            <a:r>
              <a:rPr lang="en-US" dirty="0">
                <a:solidFill>
                  <a:schemeClr val="bg1"/>
                </a:solidFill>
              </a:rPr>
              <a:t>clients not only check out the latest </a:t>
            </a:r>
            <a:r>
              <a:rPr lang="en-US" dirty="0" smtClean="0">
                <a:solidFill>
                  <a:schemeClr val="bg1"/>
                </a:solidFill>
              </a:rPr>
              <a:t>  snapshot </a:t>
            </a:r>
            <a:r>
              <a:rPr lang="en-US" dirty="0">
                <a:solidFill>
                  <a:schemeClr val="bg1"/>
                </a:solidFill>
              </a:rPr>
              <a:t>of the directory but they also fully mirror the repository. If the server goes down, then the repository from any client can be copied back to the server to restore it</a:t>
            </a:r>
            <a:r>
              <a:rPr lang="en-US" dirty="0" smtClean="0">
                <a:solidFill>
                  <a:schemeClr val="bg1"/>
                </a:solidFill>
              </a:rPr>
              <a:t>.</a:t>
            </a:r>
          </a:p>
          <a:p>
            <a:endParaRPr lang="en-US" dirty="0">
              <a:solidFill>
                <a:schemeClr val="bg1"/>
              </a:solidFill>
            </a:endParaRPr>
          </a:p>
        </p:txBody>
      </p:sp>
      <p:sp>
        <p:nvSpPr>
          <p:cNvPr id="5" name="Rectangle 4"/>
          <p:cNvSpPr/>
          <p:nvPr/>
        </p:nvSpPr>
        <p:spPr>
          <a:xfrm>
            <a:off x="105466" y="5167543"/>
            <a:ext cx="8635122" cy="1477328"/>
          </a:xfrm>
          <a:prstGeom prst="rect">
            <a:avLst/>
          </a:prstGeom>
        </p:spPr>
        <p:txBody>
          <a:bodyPr wrap="square">
            <a:spAutoFit/>
          </a:bodyPr>
          <a:lstStyle/>
          <a:p>
            <a:r>
              <a:rPr lang="en-US" dirty="0">
                <a:solidFill>
                  <a:schemeClr val="bg1"/>
                </a:solidFill>
              </a:rPr>
              <a:t>Git does not rely on the central server and that is why you can perform many </a:t>
            </a:r>
            <a:r>
              <a:rPr lang="en-US" dirty="0" smtClean="0">
                <a:solidFill>
                  <a:schemeClr val="bg1"/>
                </a:solidFill>
              </a:rPr>
              <a:t>      operations </a:t>
            </a:r>
            <a:r>
              <a:rPr lang="en-US" dirty="0">
                <a:solidFill>
                  <a:schemeClr val="bg1"/>
                </a:solidFill>
              </a:rPr>
              <a:t>when you are offline. </a:t>
            </a:r>
          </a:p>
          <a:p>
            <a:r>
              <a:rPr lang="en-US" dirty="0">
                <a:solidFill>
                  <a:schemeClr val="bg1"/>
                </a:solidFill>
              </a:rPr>
              <a:t>You can commit changes, create branches, view logs, and perform other operations when you are offline. </a:t>
            </a:r>
          </a:p>
          <a:p>
            <a:r>
              <a:rPr lang="en-US" dirty="0">
                <a:solidFill>
                  <a:schemeClr val="bg1"/>
                </a:solidFill>
              </a:rPr>
              <a:t>You require network connection only to publish your changes and take the latest changes.</a:t>
            </a:r>
          </a:p>
        </p:txBody>
      </p:sp>
    </p:spTree>
    <p:extLst>
      <p:ext uri="{BB962C8B-B14F-4D97-AF65-F5344CB8AC3E}">
        <p14:creationId xmlns:p14="http://schemas.microsoft.com/office/powerpoint/2010/main" val="2504727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2231" r="22231"/>
          <a:stretch>
            <a:fillRect/>
          </a:stretch>
        </p:blipFill>
        <p:spPr/>
      </p:pic>
      <p:sp>
        <p:nvSpPr>
          <p:cNvPr id="3" name="Rectangle 2"/>
          <p:cNvSpPr/>
          <p:nvPr/>
        </p:nvSpPr>
        <p:spPr>
          <a:xfrm>
            <a:off x="0" y="689393"/>
            <a:ext cx="3012876" cy="553998"/>
          </a:xfrm>
          <a:prstGeom prst="rect">
            <a:avLst/>
          </a:prstGeom>
        </p:spPr>
        <p:txBody>
          <a:bodyPr wrap="none">
            <a:spAutoFit/>
          </a:bodyPr>
          <a:lstStyle/>
          <a:p>
            <a:r>
              <a:rPr lang="en-US" sz="3000" b="1" dirty="0">
                <a:solidFill>
                  <a:schemeClr val="bg1"/>
                </a:solidFill>
              </a:rPr>
              <a:t>Advantages of Git</a:t>
            </a:r>
          </a:p>
        </p:txBody>
      </p:sp>
      <p:sp>
        <p:nvSpPr>
          <p:cNvPr id="4" name="Rectangle 3"/>
          <p:cNvSpPr/>
          <p:nvPr/>
        </p:nvSpPr>
        <p:spPr>
          <a:xfrm>
            <a:off x="210670" y="1243391"/>
            <a:ext cx="7696201" cy="2585323"/>
          </a:xfrm>
          <a:prstGeom prst="rect">
            <a:avLst/>
          </a:prstGeom>
        </p:spPr>
        <p:txBody>
          <a:bodyPr wrap="square">
            <a:spAutoFit/>
          </a:bodyPr>
          <a:lstStyle/>
          <a:p>
            <a:r>
              <a:rPr lang="en-US" sz="2400" b="1" dirty="0">
                <a:solidFill>
                  <a:schemeClr val="bg1"/>
                </a:solidFill>
              </a:rPr>
              <a:t>Free and open source</a:t>
            </a:r>
          </a:p>
          <a:p>
            <a:r>
              <a:rPr lang="en-US" dirty="0">
                <a:solidFill>
                  <a:schemeClr val="bg1"/>
                </a:solidFill>
              </a:rPr>
              <a:t>Git is released under GPL’s open source license. It is available freely over the internet.</a:t>
            </a:r>
          </a:p>
          <a:p>
            <a:r>
              <a:rPr lang="en-US" sz="2400" b="1" dirty="0">
                <a:solidFill>
                  <a:schemeClr val="bg1"/>
                </a:solidFill>
              </a:rPr>
              <a:t>Fast and small</a:t>
            </a:r>
          </a:p>
          <a:p>
            <a:r>
              <a:rPr lang="en-US" dirty="0" smtClean="0">
                <a:solidFill>
                  <a:schemeClr val="bg1"/>
                </a:solidFill>
              </a:rPr>
              <a:t>As most of the operations are performed locally, it gives a huge benefit in terms of speed</a:t>
            </a:r>
          </a:p>
          <a:p>
            <a:r>
              <a:rPr lang="en-US" sz="2400" b="1" dirty="0">
                <a:solidFill>
                  <a:schemeClr val="bg1"/>
                </a:solidFill>
              </a:rPr>
              <a:t>Implicit backup</a:t>
            </a:r>
          </a:p>
          <a:p>
            <a:r>
              <a:rPr lang="en-US" dirty="0">
                <a:solidFill>
                  <a:schemeClr val="bg1"/>
                </a:solidFill>
              </a:rPr>
              <a:t>The chances of losing data are very rare when there are multiple copies of it. </a:t>
            </a:r>
          </a:p>
        </p:txBody>
      </p:sp>
      <p:sp>
        <p:nvSpPr>
          <p:cNvPr id="5" name="Rectangle 4"/>
          <p:cNvSpPr/>
          <p:nvPr/>
        </p:nvSpPr>
        <p:spPr>
          <a:xfrm>
            <a:off x="210670" y="3724835"/>
            <a:ext cx="7906871" cy="2585323"/>
          </a:xfrm>
          <a:prstGeom prst="rect">
            <a:avLst/>
          </a:prstGeom>
        </p:spPr>
        <p:txBody>
          <a:bodyPr wrap="square">
            <a:spAutoFit/>
          </a:bodyPr>
          <a:lstStyle/>
          <a:p>
            <a:r>
              <a:rPr lang="en-US" sz="2400" b="1" dirty="0">
                <a:solidFill>
                  <a:schemeClr val="bg1"/>
                </a:solidFill>
              </a:rPr>
              <a:t>Security</a:t>
            </a:r>
          </a:p>
          <a:p>
            <a:r>
              <a:rPr lang="en-US" dirty="0">
                <a:solidFill>
                  <a:schemeClr val="bg1"/>
                </a:solidFill>
              </a:rPr>
              <a:t>Git uses a common cryptographic hash function called secure hash function (SHA1</a:t>
            </a:r>
            <a:r>
              <a:rPr lang="en-US" dirty="0" smtClean="0">
                <a:solidFill>
                  <a:schemeClr val="bg1"/>
                </a:solidFill>
              </a:rPr>
              <a:t>)</a:t>
            </a:r>
          </a:p>
          <a:p>
            <a:r>
              <a:rPr lang="en-US" sz="2400" b="1" dirty="0">
                <a:solidFill>
                  <a:schemeClr val="bg1"/>
                </a:solidFill>
              </a:rPr>
              <a:t>No need of powerful hardware</a:t>
            </a:r>
          </a:p>
          <a:p>
            <a:r>
              <a:rPr lang="en-US" dirty="0">
                <a:solidFill>
                  <a:schemeClr val="bg1"/>
                </a:solidFill>
              </a:rPr>
              <a:t>In case of CVCS, the central server needs to be powerful enough to serve requests of the entire </a:t>
            </a:r>
            <a:r>
              <a:rPr lang="en-US" dirty="0" smtClean="0">
                <a:solidFill>
                  <a:schemeClr val="bg1"/>
                </a:solidFill>
              </a:rPr>
              <a:t>team</a:t>
            </a:r>
          </a:p>
          <a:p>
            <a:r>
              <a:rPr lang="en-US" sz="2400" b="1" dirty="0">
                <a:solidFill>
                  <a:schemeClr val="bg1"/>
                </a:solidFill>
              </a:rPr>
              <a:t>Easier branching</a:t>
            </a:r>
          </a:p>
          <a:p>
            <a:r>
              <a:rPr lang="en-US" dirty="0">
                <a:solidFill>
                  <a:schemeClr val="bg1"/>
                </a:solidFill>
              </a:rPr>
              <a:t>branch management with Git is very simple. It takes only a few seconds to create, delete, and merge branches.</a:t>
            </a:r>
          </a:p>
        </p:txBody>
      </p:sp>
    </p:spTree>
    <p:extLst>
      <p:ext uri="{BB962C8B-B14F-4D97-AF65-F5344CB8AC3E}">
        <p14:creationId xmlns:p14="http://schemas.microsoft.com/office/powerpoint/2010/main" val="3005873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42943" t="14212" r="13541" b="12586"/>
          <a:stretch/>
        </p:blipFill>
        <p:spPr/>
      </p:pic>
      <p:sp>
        <p:nvSpPr>
          <p:cNvPr id="4" name="Rectangle 3"/>
          <p:cNvSpPr/>
          <p:nvPr/>
        </p:nvSpPr>
        <p:spPr>
          <a:xfrm>
            <a:off x="124413" y="756628"/>
            <a:ext cx="4029886" cy="553998"/>
          </a:xfrm>
          <a:prstGeom prst="rect">
            <a:avLst/>
          </a:prstGeom>
        </p:spPr>
        <p:txBody>
          <a:bodyPr wrap="none">
            <a:spAutoFit/>
          </a:bodyPr>
          <a:lstStyle/>
          <a:p>
            <a:r>
              <a:rPr lang="en-US" sz="3000" b="1" dirty="0" smtClean="0">
                <a:solidFill>
                  <a:schemeClr val="bg1"/>
                </a:solidFill>
              </a:rPr>
              <a:t>GIT/DVCS </a:t>
            </a:r>
            <a:r>
              <a:rPr lang="en-US" sz="3000" b="1" dirty="0">
                <a:solidFill>
                  <a:schemeClr val="bg1"/>
                </a:solidFill>
              </a:rPr>
              <a:t>Terminologies</a:t>
            </a:r>
          </a:p>
        </p:txBody>
      </p:sp>
      <p:sp>
        <p:nvSpPr>
          <p:cNvPr id="5" name="Rectangle 4"/>
          <p:cNvSpPr/>
          <p:nvPr/>
        </p:nvSpPr>
        <p:spPr>
          <a:xfrm>
            <a:off x="124413" y="1694329"/>
            <a:ext cx="1371600" cy="173467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Directory</a:t>
            </a:r>
            <a:endParaRPr lang="en-US" dirty="0"/>
          </a:p>
        </p:txBody>
      </p:sp>
      <p:sp>
        <p:nvSpPr>
          <p:cNvPr id="6" name="Rectangle 5"/>
          <p:cNvSpPr/>
          <p:nvPr/>
        </p:nvSpPr>
        <p:spPr>
          <a:xfrm>
            <a:off x="3208727" y="2561664"/>
            <a:ext cx="1371600" cy="173467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Staging Area or Index</a:t>
            </a:r>
          </a:p>
        </p:txBody>
      </p:sp>
      <p:cxnSp>
        <p:nvCxnSpPr>
          <p:cNvPr id="9" name="Elbow Connector 8"/>
          <p:cNvCxnSpPr>
            <a:stCxn id="5" idx="3"/>
            <a:endCxn id="6" idx="1"/>
          </p:cNvCxnSpPr>
          <p:nvPr/>
        </p:nvCxnSpPr>
        <p:spPr>
          <a:xfrm>
            <a:off x="1496013" y="2561665"/>
            <a:ext cx="1712714" cy="867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6" idx="3"/>
            <a:endCxn id="23" idx="1"/>
          </p:cNvCxnSpPr>
          <p:nvPr/>
        </p:nvCxnSpPr>
        <p:spPr>
          <a:xfrm>
            <a:off x="4580327" y="3429000"/>
            <a:ext cx="1812982" cy="783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22594" y="2211952"/>
            <a:ext cx="889987" cy="369332"/>
          </a:xfrm>
          <a:prstGeom prst="rect">
            <a:avLst/>
          </a:prstGeom>
          <a:noFill/>
        </p:spPr>
        <p:txBody>
          <a:bodyPr wrap="none" rtlCol="0">
            <a:spAutoFit/>
          </a:bodyPr>
          <a:lstStyle/>
          <a:p>
            <a:r>
              <a:rPr lang="en-US" dirty="0" smtClean="0">
                <a:solidFill>
                  <a:schemeClr val="bg1"/>
                </a:solidFill>
              </a:rPr>
              <a:t>Git Add</a:t>
            </a:r>
            <a:endParaRPr lang="en-US" dirty="0">
              <a:solidFill>
                <a:schemeClr val="bg1"/>
              </a:solidFill>
            </a:endParaRPr>
          </a:p>
        </p:txBody>
      </p:sp>
      <p:sp>
        <p:nvSpPr>
          <p:cNvPr id="23" name="Rectangle 22"/>
          <p:cNvSpPr/>
          <p:nvPr/>
        </p:nvSpPr>
        <p:spPr>
          <a:xfrm>
            <a:off x="6393309" y="3344880"/>
            <a:ext cx="1371600" cy="1734671"/>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a:t>
            </a:r>
            <a:endParaRPr lang="en-US" dirty="0" smtClean="0"/>
          </a:p>
          <a:p>
            <a:pPr algn="ctr"/>
            <a:r>
              <a:rPr lang="en-US" dirty="0" smtClean="0"/>
              <a:t>Remote repository</a:t>
            </a:r>
            <a:endParaRPr lang="en-US" dirty="0"/>
          </a:p>
        </p:txBody>
      </p:sp>
      <p:sp>
        <p:nvSpPr>
          <p:cNvPr id="28" name="TextBox 27"/>
          <p:cNvSpPr txBox="1"/>
          <p:nvPr/>
        </p:nvSpPr>
        <p:spPr>
          <a:xfrm>
            <a:off x="1445202" y="2540570"/>
            <a:ext cx="928459" cy="369332"/>
          </a:xfrm>
          <a:prstGeom prst="rect">
            <a:avLst/>
          </a:prstGeom>
          <a:noFill/>
        </p:spPr>
        <p:txBody>
          <a:bodyPr wrap="none" rtlCol="0">
            <a:spAutoFit/>
          </a:bodyPr>
          <a:lstStyle/>
          <a:p>
            <a:r>
              <a:rPr lang="en-US" dirty="0" smtClean="0">
                <a:solidFill>
                  <a:schemeClr val="bg1"/>
                </a:solidFill>
              </a:rPr>
              <a:t>Commit</a:t>
            </a:r>
            <a:endParaRPr lang="en-US" dirty="0">
              <a:solidFill>
                <a:schemeClr val="bg1"/>
              </a:solidFill>
            </a:endParaRPr>
          </a:p>
        </p:txBody>
      </p:sp>
      <p:sp>
        <p:nvSpPr>
          <p:cNvPr id="29" name="TextBox 28"/>
          <p:cNvSpPr txBox="1"/>
          <p:nvPr/>
        </p:nvSpPr>
        <p:spPr>
          <a:xfrm>
            <a:off x="4899192" y="3160214"/>
            <a:ext cx="636713" cy="369332"/>
          </a:xfrm>
          <a:prstGeom prst="rect">
            <a:avLst/>
          </a:prstGeom>
          <a:noFill/>
        </p:spPr>
        <p:txBody>
          <a:bodyPr wrap="none" rtlCol="0">
            <a:spAutoFit/>
          </a:bodyPr>
          <a:lstStyle/>
          <a:p>
            <a:r>
              <a:rPr lang="en-US" dirty="0" smtClean="0">
                <a:solidFill>
                  <a:schemeClr val="bg1"/>
                </a:solidFill>
              </a:rPr>
              <a:t>Push</a:t>
            </a:r>
            <a:endParaRPr lang="en-US" dirty="0">
              <a:solidFill>
                <a:schemeClr val="bg1"/>
              </a:solidFill>
            </a:endParaRPr>
          </a:p>
        </p:txBody>
      </p:sp>
      <p:sp>
        <p:nvSpPr>
          <p:cNvPr id="41" name="TextBox 40"/>
          <p:cNvSpPr txBox="1"/>
          <p:nvPr/>
        </p:nvSpPr>
        <p:spPr>
          <a:xfrm>
            <a:off x="59194" y="3443371"/>
            <a:ext cx="1436819" cy="1200329"/>
          </a:xfrm>
          <a:prstGeom prst="rect">
            <a:avLst/>
          </a:prstGeom>
          <a:noFill/>
        </p:spPr>
        <p:txBody>
          <a:bodyPr wrap="square" rtlCol="0">
            <a:spAutoFit/>
          </a:bodyPr>
          <a:lstStyle/>
          <a:p>
            <a:pPr algn="ctr"/>
            <a:r>
              <a:rPr lang="en-US" dirty="0"/>
              <a:t> You modify a file from the working directory</a:t>
            </a:r>
          </a:p>
        </p:txBody>
      </p:sp>
      <p:sp>
        <p:nvSpPr>
          <p:cNvPr id="43" name="Rectangle 42"/>
          <p:cNvSpPr/>
          <p:nvPr/>
        </p:nvSpPr>
        <p:spPr>
          <a:xfrm>
            <a:off x="3226898" y="4286174"/>
            <a:ext cx="1366457" cy="1200329"/>
          </a:xfrm>
          <a:prstGeom prst="rect">
            <a:avLst/>
          </a:prstGeom>
        </p:spPr>
        <p:txBody>
          <a:bodyPr wrap="square">
            <a:spAutoFit/>
          </a:bodyPr>
          <a:lstStyle/>
          <a:p>
            <a:pPr algn="ctr"/>
            <a:r>
              <a:rPr lang="en-US" dirty="0"/>
              <a:t>You add these files to the staging area.</a:t>
            </a:r>
          </a:p>
        </p:txBody>
      </p:sp>
      <p:sp>
        <p:nvSpPr>
          <p:cNvPr id="47" name="Rectangle 46"/>
          <p:cNvSpPr/>
          <p:nvPr/>
        </p:nvSpPr>
        <p:spPr>
          <a:xfrm>
            <a:off x="6393309" y="5079551"/>
            <a:ext cx="1358297" cy="1477328"/>
          </a:xfrm>
          <a:prstGeom prst="rect">
            <a:avLst/>
          </a:prstGeom>
        </p:spPr>
        <p:txBody>
          <a:bodyPr wrap="square">
            <a:spAutoFit/>
          </a:bodyPr>
          <a:lstStyle/>
          <a:p>
            <a:pPr algn="ctr"/>
            <a:r>
              <a:rPr lang="en-US" dirty="0"/>
              <a:t>stores the changes permanently to the Git repository</a:t>
            </a:r>
          </a:p>
        </p:txBody>
      </p:sp>
    </p:spTree>
    <p:extLst>
      <p:ext uri="{BB962C8B-B14F-4D97-AF65-F5344CB8AC3E}">
        <p14:creationId xmlns:p14="http://schemas.microsoft.com/office/powerpoint/2010/main" val="305056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408" r="25408"/>
          <a:stretch>
            <a:fillRect/>
          </a:stretch>
        </p:blipFill>
        <p:spPr/>
      </p:pic>
      <p:sp>
        <p:nvSpPr>
          <p:cNvPr id="3" name="Rectangle 2"/>
          <p:cNvSpPr/>
          <p:nvPr/>
        </p:nvSpPr>
        <p:spPr>
          <a:xfrm>
            <a:off x="0" y="716287"/>
            <a:ext cx="4029886" cy="553998"/>
          </a:xfrm>
          <a:prstGeom prst="rect">
            <a:avLst/>
          </a:prstGeom>
        </p:spPr>
        <p:txBody>
          <a:bodyPr wrap="none">
            <a:spAutoFit/>
          </a:bodyPr>
          <a:lstStyle/>
          <a:p>
            <a:r>
              <a:rPr lang="en-US" sz="3000" b="1" dirty="0" smtClean="0">
                <a:solidFill>
                  <a:schemeClr val="bg1"/>
                </a:solidFill>
              </a:rPr>
              <a:t>GIT/DVCS </a:t>
            </a:r>
            <a:r>
              <a:rPr lang="en-US" sz="3000" b="1" dirty="0">
                <a:solidFill>
                  <a:schemeClr val="bg1"/>
                </a:solidFill>
              </a:rPr>
              <a:t>Terminologies</a:t>
            </a:r>
          </a:p>
        </p:txBody>
      </p:sp>
      <p:sp>
        <p:nvSpPr>
          <p:cNvPr id="5" name="Rectangle 4"/>
          <p:cNvSpPr/>
          <p:nvPr/>
        </p:nvSpPr>
        <p:spPr>
          <a:xfrm>
            <a:off x="170330" y="1270285"/>
            <a:ext cx="7521388" cy="6186309"/>
          </a:xfrm>
          <a:prstGeom prst="rect">
            <a:avLst/>
          </a:prstGeom>
        </p:spPr>
        <p:txBody>
          <a:bodyPr wrap="square">
            <a:spAutoFit/>
          </a:bodyPr>
          <a:lstStyle/>
          <a:p>
            <a:r>
              <a:rPr lang="en-US" b="1" dirty="0">
                <a:solidFill>
                  <a:schemeClr val="bg1"/>
                </a:solidFill>
              </a:rPr>
              <a:t>Blobs</a:t>
            </a:r>
          </a:p>
          <a:p>
            <a:r>
              <a:rPr lang="en-US" dirty="0">
                <a:solidFill>
                  <a:schemeClr val="bg1"/>
                </a:solidFill>
              </a:rPr>
              <a:t>Blob stands for Binary Large Object. Each version of a file is represented by </a:t>
            </a:r>
            <a:r>
              <a:rPr lang="en-US" dirty="0" smtClean="0">
                <a:solidFill>
                  <a:schemeClr val="bg1"/>
                </a:solidFill>
              </a:rPr>
              <a:t>blob</a:t>
            </a:r>
          </a:p>
          <a:p>
            <a:r>
              <a:rPr lang="en-US" b="1" dirty="0">
                <a:solidFill>
                  <a:schemeClr val="bg1"/>
                </a:solidFill>
              </a:rPr>
              <a:t>Trees</a:t>
            </a:r>
          </a:p>
          <a:p>
            <a:r>
              <a:rPr lang="en-US" dirty="0">
                <a:solidFill>
                  <a:schemeClr val="bg1"/>
                </a:solidFill>
              </a:rPr>
              <a:t>Tree is an object, which represents a directory</a:t>
            </a:r>
          </a:p>
          <a:p>
            <a:r>
              <a:rPr lang="en-US" b="1" dirty="0">
                <a:solidFill>
                  <a:schemeClr val="bg1"/>
                </a:solidFill>
              </a:rPr>
              <a:t>Commits</a:t>
            </a:r>
          </a:p>
          <a:p>
            <a:r>
              <a:rPr lang="en-US" dirty="0">
                <a:solidFill>
                  <a:schemeClr val="bg1"/>
                </a:solidFill>
              </a:rPr>
              <a:t>Commit holds the current state of the repository. A commit is also named by SHA1 hash</a:t>
            </a:r>
          </a:p>
          <a:p>
            <a:r>
              <a:rPr lang="en-US" b="1" dirty="0">
                <a:solidFill>
                  <a:schemeClr val="bg1"/>
                </a:solidFill>
              </a:rPr>
              <a:t>Branches</a:t>
            </a:r>
          </a:p>
          <a:p>
            <a:r>
              <a:rPr lang="en-US" dirty="0">
                <a:solidFill>
                  <a:schemeClr val="bg1"/>
                </a:solidFill>
              </a:rPr>
              <a:t>Branches are used to create another line of development</a:t>
            </a:r>
          </a:p>
          <a:p>
            <a:r>
              <a:rPr lang="en-US" b="1" dirty="0" smtClean="0">
                <a:solidFill>
                  <a:schemeClr val="bg1"/>
                </a:solidFill>
              </a:rPr>
              <a:t>Clone</a:t>
            </a:r>
            <a:endParaRPr lang="en-US" b="1" dirty="0">
              <a:solidFill>
                <a:schemeClr val="bg1"/>
              </a:solidFill>
            </a:endParaRPr>
          </a:p>
          <a:p>
            <a:r>
              <a:rPr lang="en-US" dirty="0">
                <a:solidFill>
                  <a:schemeClr val="bg1"/>
                </a:solidFill>
              </a:rPr>
              <a:t>Clone operation creates the instance of the repository</a:t>
            </a:r>
          </a:p>
          <a:p>
            <a:r>
              <a:rPr lang="en-US" b="1" dirty="0">
                <a:solidFill>
                  <a:schemeClr val="bg1"/>
                </a:solidFill>
              </a:rPr>
              <a:t>Pull</a:t>
            </a:r>
          </a:p>
          <a:p>
            <a:r>
              <a:rPr lang="en-US" dirty="0">
                <a:solidFill>
                  <a:schemeClr val="bg1"/>
                </a:solidFill>
              </a:rPr>
              <a:t>Pull operation copies the changes from a remote repository instance to a local one</a:t>
            </a:r>
          </a:p>
          <a:p>
            <a:r>
              <a:rPr lang="en-US" b="1" dirty="0">
                <a:solidFill>
                  <a:schemeClr val="bg1"/>
                </a:solidFill>
              </a:rPr>
              <a:t>Push</a:t>
            </a:r>
          </a:p>
          <a:p>
            <a:r>
              <a:rPr lang="en-US" dirty="0">
                <a:solidFill>
                  <a:schemeClr val="bg1"/>
                </a:solidFill>
              </a:rPr>
              <a:t>Push operation copies changes from a local repository instance to a remote one</a:t>
            </a:r>
          </a:p>
          <a:p>
            <a:r>
              <a:rPr lang="en-US" b="1" dirty="0">
                <a:solidFill>
                  <a:schemeClr val="bg1"/>
                </a:solidFill>
              </a:rPr>
              <a:t>HEAD</a:t>
            </a:r>
          </a:p>
          <a:p>
            <a:r>
              <a:rPr lang="en-US" dirty="0">
                <a:solidFill>
                  <a:schemeClr val="bg1"/>
                </a:solidFill>
              </a:rPr>
              <a:t>HEAD is a pointer, which always points to the latest commit in the branch</a:t>
            </a:r>
          </a:p>
          <a:p>
            <a:endParaRPr lang="en-US" dirty="0"/>
          </a:p>
          <a:p>
            <a:endParaRPr lang="en-US" dirty="0">
              <a:solidFill>
                <a:schemeClr val="bg1"/>
              </a:solidFill>
            </a:endParaRPr>
          </a:p>
        </p:txBody>
      </p:sp>
    </p:spTree>
    <p:extLst>
      <p:ext uri="{BB962C8B-B14F-4D97-AF65-F5344CB8AC3E}">
        <p14:creationId xmlns:p14="http://schemas.microsoft.com/office/powerpoint/2010/main" val="1443370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1867" t="-234" r="18765" b="234"/>
          <a:stretch/>
        </p:blipFill>
        <p:spPr/>
      </p:pic>
      <p:sp>
        <p:nvSpPr>
          <p:cNvPr id="3" name="Rectangle 2"/>
          <p:cNvSpPr/>
          <p:nvPr/>
        </p:nvSpPr>
        <p:spPr>
          <a:xfrm>
            <a:off x="0" y="716287"/>
            <a:ext cx="2292231" cy="553998"/>
          </a:xfrm>
          <a:prstGeom prst="rect">
            <a:avLst/>
          </a:prstGeom>
        </p:spPr>
        <p:txBody>
          <a:bodyPr wrap="none">
            <a:spAutoFit/>
          </a:bodyPr>
          <a:lstStyle/>
          <a:p>
            <a:r>
              <a:rPr lang="en-US" sz="3000" b="1" dirty="0" smtClean="0">
                <a:solidFill>
                  <a:schemeClr val="bg1"/>
                </a:solidFill>
              </a:rPr>
              <a:t>GIT Life Cycle</a:t>
            </a:r>
            <a:endParaRPr lang="en-US" sz="3000" b="1" dirty="0">
              <a:solidFill>
                <a:schemeClr val="bg1"/>
              </a:solidFill>
            </a:endParaRPr>
          </a:p>
        </p:txBody>
      </p:sp>
      <p:sp>
        <p:nvSpPr>
          <p:cNvPr id="4" name="Flowchart: Magnetic Disk 3"/>
          <p:cNvSpPr/>
          <p:nvPr/>
        </p:nvSpPr>
        <p:spPr>
          <a:xfrm>
            <a:off x="349623" y="1371600"/>
            <a:ext cx="1008530" cy="1371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Repository</a:t>
            </a:r>
            <a:endParaRPr lang="en-US" dirty="0"/>
          </a:p>
        </p:txBody>
      </p:sp>
      <p:sp>
        <p:nvSpPr>
          <p:cNvPr id="5" name="Cloud 4"/>
          <p:cNvSpPr/>
          <p:nvPr/>
        </p:nvSpPr>
        <p:spPr>
          <a:xfrm>
            <a:off x="3946710" y="1445559"/>
            <a:ext cx="2675965" cy="12236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Copy</a:t>
            </a:r>
            <a:endParaRPr lang="en-US" dirty="0"/>
          </a:p>
        </p:txBody>
      </p:sp>
      <p:sp>
        <p:nvSpPr>
          <p:cNvPr id="6" name="Rectangle 5"/>
          <p:cNvSpPr/>
          <p:nvPr/>
        </p:nvSpPr>
        <p:spPr>
          <a:xfrm>
            <a:off x="4303058" y="3133164"/>
            <a:ext cx="1963271" cy="524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Modify working copy</a:t>
            </a:r>
            <a:endParaRPr lang="en-US" dirty="0"/>
          </a:p>
        </p:txBody>
      </p:sp>
      <p:sp>
        <p:nvSpPr>
          <p:cNvPr id="7" name="Rectangle 6"/>
          <p:cNvSpPr/>
          <p:nvPr/>
        </p:nvSpPr>
        <p:spPr>
          <a:xfrm>
            <a:off x="4303058" y="4179794"/>
            <a:ext cx="1963271" cy="524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Review changes</a:t>
            </a:r>
            <a:endParaRPr lang="en-US" dirty="0"/>
          </a:p>
        </p:txBody>
      </p:sp>
      <p:sp>
        <p:nvSpPr>
          <p:cNvPr id="8" name="Rectangle 7"/>
          <p:cNvSpPr/>
          <p:nvPr/>
        </p:nvSpPr>
        <p:spPr>
          <a:xfrm>
            <a:off x="4303058" y="5171515"/>
            <a:ext cx="1963271" cy="524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Commit changes</a:t>
            </a:r>
            <a:endParaRPr lang="en-US" dirty="0"/>
          </a:p>
        </p:txBody>
      </p:sp>
      <p:sp>
        <p:nvSpPr>
          <p:cNvPr id="9" name="Rectangle 8"/>
          <p:cNvSpPr/>
          <p:nvPr/>
        </p:nvSpPr>
        <p:spPr>
          <a:xfrm>
            <a:off x="4303058" y="6163236"/>
            <a:ext cx="1963271" cy="524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Fix mistakes</a:t>
            </a:r>
            <a:endParaRPr lang="en-US" dirty="0"/>
          </a:p>
        </p:txBody>
      </p:sp>
      <p:cxnSp>
        <p:nvCxnSpPr>
          <p:cNvPr id="13" name="Straight Arrow Connector 12"/>
          <p:cNvCxnSpPr>
            <a:stCxn id="4" idx="4"/>
            <a:endCxn id="5" idx="2"/>
          </p:cNvCxnSpPr>
          <p:nvPr/>
        </p:nvCxnSpPr>
        <p:spPr>
          <a:xfrm>
            <a:off x="1358153" y="2057400"/>
            <a:ext cx="2596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1"/>
            <a:endCxn id="6" idx="0"/>
          </p:cNvCxnSpPr>
          <p:nvPr/>
        </p:nvCxnSpPr>
        <p:spPr>
          <a:xfrm>
            <a:off x="5284693" y="2667938"/>
            <a:ext cx="1" cy="465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2"/>
            <a:endCxn id="7" idx="0"/>
          </p:cNvCxnSpPr>
          <p:nvPr/>
        </p:nvCxnSpPr>
        <p:spPr>
          <a:xfrm>
            <a:off x="5284694" y="3657600"/>
            <a:ext cx="0" cy="52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2"/>
            <a:endCxn id="8" idx="0"/>
          </p:cNvCxnSpPr>
          <p:nvPr/>
        </p:nvCxnSpPr>
        <p:spPr>
          <a:xfrm>
            <a:off x="5284694" y="4704230"/>
            <a:ext cx="0" cy="46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9" idx="0"/>
          </p:cNvCxnSpPr>
          <p:nvPr/>
        </p:nvCxnSpPr>
        <p:spPr>
          <a:xfrm>
            <a:off x="5284694" y="5695951"/>
            <a:ext cx="0" cy="46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6" idx="1"/>
          </p:cNvCxnSpPr>
          <p:nvPr/>
        </p:nvCxnSpPr>
        <p:spPr>
          <a:xfrm>
            <a:off x="1142126" y="2678206"/>
            <a:ext cx="3160932" cy="717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1"/>
            <a:endCxn id="4" idx="3"/>
          </p:cNvCxnSpPr>
          <p:nvPr/>
        </p:nvCxnSpPr>
        <p:spPr>
          <a:xfrm rot="10800000">
            <a:off x="853888" y="2743201"/>
            <a:ext cx="3449170" cy="26905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1"/>
          </p:cNvCxnSpPr>
          <p:nvPr/>
        </p:nvCxnSpPr>
        <p:spPr>
          <a:xfrm rot="10800000">
            <a:off x="503636" y="2232212"/>
            <a:ext cx="3799422" cy="4193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862417" y="1735462"/>
            <a:ext cx="1689437" cy="369332"/>
          </a:xfrm>
          <a:prstGeom prst="rect">
            <a:avLst/>
          </a:prstGeom>
          <a:noFill/>
        </p:spPr>
        <p:txBody>
          <a:bodyPr wrap="none" rtlCol="0">
            <a:spAutoFit/>
          </a:bodyPr>
          <a:lstStyle/>
          <a:p>
            <a:r>
              <a:rPr lang="en-US" dirty="0" smtClean="0">
                <a:solidFill>
                  <a:schemeClr val="bg1"/>
                </a:solidFill>
              </a:rPr>
              <a:t>Clone operation</a:t>
            </a:r>
            <a:endParaRPr lang="en-US" dirty="0">
              <a:solidFill>
                <a:schemeClr val="bg1"/>
              </a:solidFill>
            </a:endParaRPr>
          </a:p>
        </p:txBody>
      </p:sp>
      <p:sp>
        <p:nvSpPr>
          <p:cNvPr id="39" name="TextBox 38"/>
          <p:cNvSpPr txBox="1"/>
          <p:nvPr/>
        </p:nvSpPr>
        <p:spPr>
          <a:xfrm>
            <a:off x="2111492" y="3032774"/>
            <a:ext cx="1843518" cy="369332"/>
          </a:xfrm>
          <a:prstGeom prst="rect">
            <a:avLst/>
          </a:prstGeom>
          <a:noFill/>
        </p:spPr>
        <p:txBody>
          <a:bodyPr wrap="none" rtlCol="0">
            <a:spAutoFit/>
          </a:bodyPr>
          <a:lstStyle/>
          <a:p>
            <a:r>
              <a:rPr lang="en-US" dirty="0" smtClean="0">
                <a:solidFill>
                  <a:schemeClr val="bg1"/>
                </a:solidFill>
              </a:rPr>
              <a:t>Update operation</a:t>
            </a:r>
            <a:endParaRPr lang="en-US" dirty="0">
              <a:solidFill>
                <a:schemeClr val="bg1"/>
              </a:solidFill>
            </a:endParaRPr>
          </a:p>
        </p:txBody>
      </p:sp>
      <p:sp>
        <p:nvSpPr>
          <p:cNvPr id="40" name="TextBox 39"/>
          <p:cNvSpPr txBox="1"/>
          <p:nvPr/>
        </p:nvSpPr>
        <p:spPr>
          <a:xfrm>
            <a:off x="2016566" y="5088098"/>
            <a:ext cx="1606081" cy="369332"/>
          </a:xfrm>
          <a:prstGeom prst="rect">
            <a:avLst/>
          </a:prstGeom>
          <a:noFill/>
        </p:spPr>
        <p:txBody>
          <a:bodyPr wrap="none" rtlCol="0">
            <a:spAutoFit/>
          </a:bodyPr>
          <a:lstStyle/>
          <a:p>
            <a:r>
              <a:rPr lang="en-US" dirty="0" smtClean="0">
                <a:solidFill>
                  <a:schemeClr val="bg1"/>
                </a:solidFill>
              </a:rPr>
              <a:t>Push operation</a:t>
            </a:r>
            <a:endParaRPr lang="en-US" dirty="0">
              <a:solidFill>
                <a:schemeClr val="bg1"/>
              </a:solidFill>
            </a:endParaRPr>
          </a:p>
        </p:txBody>
      </p:sp>
      <p:sp>
        <p:nvSpPr>
          <p:cNvPr id="41" name="TextBox 40"/>
          <p:cNvSpPr txBox="1"/>
          <p:nvPr/>
        </p:nvSpPr>
        <p:spPr>
          <a:xfrm>
            <a:off x="1904094" y="6126488"/>
            <a:ext cx="1606081" cy="369332"/>
          </a:xfrm>
          <a:prstGeom prst="rect">
            <a:avLst/>
          </a:prstGeom>
          <a:noFill/>
        </p:spPr>
        <p:txBody>
          <a:bodyPr wrap="none" rtlCol="0">
            <a:spAutoFit/>
          </a:bodyPr>
          <a:lstStyle/>
          <a:p>
            <a:r>
              <a:rPr lang="en-US" dirty="0" smtClean="0">
                <a:solidFill>
                  <a:schemeClr val="bg1"/>
                </a:solidFill>
              </a:rPr>
              <a:t>Push operation</a:t>
            </a:r>
            <a:endParaRPr lang="en-US" dirty="0">
              <a:solidFill>
                <a:schemeClr val="bg1"/>
              </a:solidFill>
            </a:endParaRPr>
          </a:p>
        </p:txBody>
      </p:sp>
      <p:sp>
        <p:nvSpPr>
          <p:cNvPr id="44" name="TextBox 43"/>
          <p:cNvSpPr txBox="1"/>
          <p:nvPr/>
        </p:nvSpPr>
        <p:spPr>
          <a:xfrm>
            <a:off x="5268933" y="2702438"/>
            <a:ext cx="2112822" cy="369332"/>
          </a:xfrm>
          <a:prstGeom prst="rect">
            <a:avLst/>
          </a:prstGeom>
          <a:noFill/>
        </p:spPr>
        <p:txBody>
          <a:bodyPr wrap="none" rtlCol="0">
            <a:spAutoFit/>
          </a:bodyPr>
          <a:lstStyle/>
          <a:p>
            <a:r>
              <a:rPr lang="en-US" dirty="0" smtClean="0">
                <a:solidFill>
                  <a:schemeClr val="bg1"/>
                </a:solidFill>
              </a:rPr>
              <a:t>Edit, Add, Move files</a:t>
            </a:r>
            <a:endParaRPr lang="en-US" dirty="0">
              <a:solidFill>
                <a:schemeClr val="bg1"/>
              </a:solidFill>
            </a:endParaRPr>
          </a:p>
        </p:txBody>
      </p:sp>
      <p:sp>
        <p:nvSpPr>
          <p:cNvPr id="45" name="TextBox 44"/>
          <p:cNvSpPr txBox="1"/>
          <p:nvPr/>
        </p:nvSpPr>
        <p:spPr>
          <a:xfrm>
            <a:off x="5317254" y="3732910"/>
            <a:ext cx="2525435" cy="369332"/>
          </a:xfrm>
          <a:prstGeom prst="rect">
            <a:avLst/>
          </a:prstGeom>
          <a:noFill/>
        </p:spPr>
        <p:txBody>
          <a:bodyPr wrap="none" rtlCol="0">
            <a:spAutoFit/>
          </a:bodyPr>
          <a:lstStyle/>
          <a:p>
            <a:r>
              <a:rPr lang="en-US" dirty="0" smtClean="0">
                <a:solidFill>
                  <a:schemeClr val="bg1"/>
                </a:solidFill>
              </a:rPr>
              <a:t>Status and Diff operation</a:t>
            </a:r>
            <a:endParaRPr lang="en-US" dirty="0">
              <a:solidFill>
                <a:schemeClr val="bg1"/>
              </a:solidFill>
            </a:endParaRPr>
          </a:p>
        </p:txBody>
      </p:sp>
      <p:sp>
        <p:nvSpPr>
          <p:cNvPr id="46" name="TextBox 45"/>
          <p:cNvSpPr txBox="1"/>
          <p:nvPr/>
        </p:nvSpPr>
        <p:spPr>
          <a:xfrm>
            <a:off x="5317254" y="4759107"/>
            <a:ext cx="2809936" cy="369332"/>
          </a:xfrm>
          <a:prstGeom prst="rect">
            <a:avLst/>
          </a:prstGeom>
          <a:noFill/>
        </p:spPr>
        <p:txBody>
          <a:bodyPr wrap="none" rtlCol="0">
            <a:spAutoFit/>
          </a:bodyPr>
          <a:lstStyle/>
          <a:p>
            <a:r>
              <a:rPr lang="en-US" dirty="0" smtClean="0">
                <a:solidFill>
                  <a:schemeClr val="bg1"/>
                </a:solidFill>
              </a:rPr>
              <a:t>Commit and Push operation</a:t>
            </a:r>
            <a:endParaRPr lang="en-US" dirty="0">
              <a:solidFill>
                <a:schemeClr val="bg1"/>
              </a:solidFill>
            </a:endParaRPr>
          </a:p>
        </p:txBody>
      </p:sp>
      <p:sp>
        <p:nvSpPr>
          <p:cNvPr id="47" name="TextBox 46"/>
          <p:cNvSpPr txBox="1"/>
          <p:nvPr/>
        </p:nvSpPr>
        <p:spPr>
          <a:xfrm>
            <a:off x="5360398" y="5793904"/>
            <a:ext cx="2723374" cy="369332"/>
          </a:xfrm>
          <a:prstGeom prst="rect">
            <a:avLst/>
          </a:prstGeom>
          <a:noFill/>
        </p:spPr>
        <p:txBody>
          <a:bodyPr wrap="none" rtlCol="0">
            <a:spAutoFit/>
          </a:bodyPr>
          <a:lstStyle/>
          <a:p>
            <a:r>
              <a:rPr lang="en-US" dirty="0" smtClean="0">
                <a:solidFill>
                  <a:schemeClr val="bg1"/>
                </a:solidFill>
              </a:rPr>
              <a:t>Amend and Push operation</a:t>
            </a:r>
            <a:endParaRPr lang="en-US" dirty="0">
              <a:solidFill>
                <a:schemeClr val="bg1"/>
              </a:solidFill>
            </a:endParaRPr>
          </a:p>
        </p:txBody>
      </p:sp>
    </p:spTree>
    <p:extLst>
      <p:ext uri="{BB962C8B-B14F-4D97-AF65-F5344CB8AC3E}">
        <p14:creationId xmlns:p14="http://schemas.microsoft.com/office/powerpoint/2010/main" val="92008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986" b="4986"/>
          <a:stretch>
            <a:fillRect/>
          </a:stretch>
        </p:blipFill>
        <p:spPr/>
      </p:pic>
      <p:sp>
        <p:nvSpPr>
          <p:cNvPr id="3" name="Rectangle 2"/>
          <p:cNvSpPr/>
          <p:nvPr/>
        </p:nvSpPr>
        <p:spPr>
          <a:xfrm>
            <a:off x="0" y="716287"/>
            <a:ext cx="4506234" cy="553998"/>
          </a:xfrm>
          <a:prstGeom prst="rect">
            <a:avLst/>
          </a:prstGeom>
        </p:spPr>
        <p:txBody>
          <a:bodyPr wrap="none">
            <a:spAutoFit/>
          </a:bodyPr>
          <a:lstStyle/>
          <a:p>
            <a:r>
              <a:rPr lang="en-US" sz="3000" b="1" dirty="0" smtClean="0">
                <a:solidFill>
                  <a:schemeClr val="bg1"/>
                </a:solidFill>
              </a:rPr>
              <a:t>GIT Branching and Merging</a:t>
            </a:r>
            <a:endParaRPr lang="en-US" sz="3000" b="1" dirty="0">
              <a:solidFill>
                <a:schemeClr val="bg1"/>
              </a:solidFill>
            </a:endParaRPr>
          </a:p>
        </p:txBody>
      </p:sp>
      <p:sp>
        <p:nvSpPr>
          <p:cNvPr id="4" name="Rectangle 3"/>
          <p:cNvSpPr/>
          <p:nvPr/>
        </p:nvSpPr>
        <p:spPr>
          <a:xfrm>
            <a:off x="295834" y="1270285"/>
            <a:ext cx="7705166" cy="4247317"/>
          </a:xfrm>
          <a:prstGeom prst="rect">
            <a:avLst/>
          </a:prstGeom>
        </p:spPr>
        <p:txBody>
          <a:bodyPr wrap="square">
            <a:spAutoFit/>
          </a:bodyPr>
          <a:lstStyle/>
          <a:p>
            <a:r>
              <a:rPr lang="en-US" b="1" dirty="0" smtClean="0">
                <a:solidFill>
                  <a:schemeClr val="bg1"/>
                </a:solidFill>
              </a:rPr>
              <a:t>Branch</a:t>
            </a:r>
          </a:p>
          <a:p>
            <a:r>
              <a:rPr lang="en-US" dirty="0" smtClean="0">
                <a:solidFill>
                  <a:schemeClr val="bg1"/>
                </a:solidFill>
              </a:rPr>
              <a:t>Branch </a:t>
            </a:r>
            <a:r>
              <a:rPr lang="en-US" dirty="0">
                <a:solidFill>
                  <a:schemeClr val="bg1"/>
                </a:solidFill>
              </a:rPr>
              <a:t>operation allows creating another line of development. </a:t>
            </a:r>
            <a:endParaRPr lang="en-US" dirty="0" smtClean="0">
              <a:solidFill>
                <a:schemeClr val="bg1"/>
              </a:solidFill>
            </a:endParaRPr>
          </a:p>
          <a:p>
            <a:endParaRPr lang="en-US" dirty="0">
              <a:solidFill>
                <a:schemeClr val="bg1"/>
              </a:solidFill>
            </a:endParaRPr>
          </a:p>
          <a:p>
            <a:r>
              <a:rPr lang="en-US" dirty="0" smtClean="0">
                <a:solidFill>
                  <a:schemeClr val="bg1"/>
                </a:solidFill>
              </a:rPr>
              <a:t>We </a:t>
            </a:r>
            <a:r>
              <a:rPr lang="en-US" dirty="0">
                <a:solidFill>
                  <a:schemeClr val="bg1"/>
                </a:solidFill>
              </a:rPr>
              <a:t>can use this operation to fork off the development process into two different directions. </a:t>
            </a:r>
            <a:endParaRPr lang="en-US" dirty="0" smtClean="0">
              <a:solidFill>
                <a:schemeClr val="bg1"/>
              </a:solidFill>
            </a:endParaRPr>
          </a:p>
          <a:p>
            <a:endParaRPr lang="en-US" dirty="0">
              <a:solidFill>
                <a:schemeClr val="bg1"/>
              </a:solidFill>
            </a:endParaRPr>
          </a:p>
          <a:p>
            <a:r>
              <a:rPr lang="en-US" dirty="0" smtClean="0">
                <a:solidFill>
                  <a:schemeClr val="bg1"/>
                </a:solidFill>
              </a:rPr>
              <a:t>For </a:t>
            </a:r>
            <a:r>
              <a:rPr lang="en-US" dirty="0">
                <a:solidFill>
                  <a:schemeClr val="bg1"/>
                </a:solidFill>
              </a:rPr>
              <a:t>example, we released a product for 6.0 version and we might want to create a branch so that the development of 7.0 features can be kept separate from 6.0 bug fixes</a:t>
            </a:r>
            <a:r>
              <a:rPr lang="en-US" dirty="0" smtClean="0">
                <a:solidFill>
                  <a:schemeClr val="bg1"/>
                </a:solidFill>
              </a:rPr>
              <a:t>.</a:t>
            </a:r>
          </a:p>
          <a:p>
            <a:endParaRPr lang="en-US" dirty="0" smtClean="0">
              <a:solidFill>
                <a:schemeClr val="bg1"/>
              </a:solidFill>
            </a:endParaRPr>
          </a:p>
          <a:p>
            <a:r>
              <a:rPr lang="en-US" b="1" dirty="0" smtClean="0">
                <a:solidFill>
                  <a:schemeClr val="bg1"/>
                </a:solidFill>
              </a:rPr>
              <a:t>Merge</a:t>
            </a:r>
            <a:endParaRPr lang="en-US" b="1" dirty="0">
              <a:solidFill>
                <a:schemeClr val="bg1"/>
              </a:solidFill>
            </a:endParaRPr>
          </a:p>
          <a:p>
            <a:r>
              <a:rPr lang="en-US" dirty="0">
                <a:solidFill>
                  <a:schemeClr val="bg1"/>
                </a:solidFill>
              </a:rPr>
              <a:t>Merging is Git's way of putting a forked history back together again. </a:t>
            </a:r>
            <a:endParaRPr lang="en-US" dirty="0" smtClean="0">
              <a:solidFill>
                <a:schemeClr val="bg1"/>
              </a:solidFill>
            </a:endParaRPr>
          </a:p>
          <a:p>
            <a:endParaRPr lang="en-US" dirty="0">
              <a:solidFill>
                <a:schemeClr val="bg1"/>
              </a:solidFill>
            </a:endParaRPr>
          </a:p>
          <a:p>
            <a:r>
              <a:rPr lang="en-US" dirty="0" smtClean="0">
                <a:solidFill>
                  <a:schemeClr val="bg1"/>
                </a:solidFill>
              </a:rPr>
              <a:t>The </a:t>
            </a:r>
            <a:r>
              <a:rPr lang="en-US" dirty="0">
                <a:solidFill>
                  <a:schemeClr val="bg1"/>
                </a:solidFill>
              </a:rPr>
              <a:t>git merge command lets you take the independent lines of development created by git branch and integrate them into a </a:t>
            </a:r>
            <a:r>
              <a:rPr lang="en-US" dirty="0" smtClean="0">
                <a:solidFill>
                  <a:schemeClr val="bg1"/>
                </a:solidFill>
              </a:rPr>
              <a:t>single branch</a:t>
            </a:r>
            <a:r>
              <a:rPr lang="en-US" dirty="0">
                <a:solidFill>
                  <a:schemeClr val="bg1"/>
                </a:solidFill>
              </a:rPr>
              <a:t>.</a:t>
            </a:r>
          </a:p>
        </p:txBody>
      </p:sp>
    </p:spTree>
    <p:extLst>
      <p:ext uri="{BB962C8B-B14F-4D97-AF65-F5344CB8AC3E}">
        <p14:creationId xmlns:p14="http://schemas.microsoft.com/office/powerpoint/2010/main" val="2567167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863</Words>
  <Application>Microsoft Office PowerPoint</Application>
  <PresentationFormat>Widescreen</PresentationFormat>
  <Paragraphs>130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Chiller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sathish babu</dc:creator>
  <cp:lastModifiedBy>Shariff, Mohammed</cp:lastModifiedBy>
  <cp:revision>35</cp:revision>
  <dcterms:created xsi:type="dcterms:W3CDTF">2016-12-02T18:30:44Z</dcterms:created>
  <dcterms:modified xsi:type="dcterms:W3CDTF">2018-10-25T03:05:09Z</dcterms:modified>
</cp:coreProperties>
</file>